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8" r:id="rId17"/>
    <p:sldId id="289" r:id="rId18"/>
    <p:sldId id="290" r:id="rId19"/>
    <p:sldId id="270" r:id="rId20"/>
    <p:sldId id="271" r:id="rId21"/>
    <p:sldId id="274" r:id="rId22"/>
    <p:sldId id="272" r:id="rId23"/>
    <p:sldId id="273" r:id="rId24"/>
    <p:sldId id="275" r:id="rId25"/>
    <p:sldId id="276" r:id="rId26"/>
    <p:sldId id="277" r:id="rId27"/>
    <p:sldId id="280" r:id="rId28"/>
    <p:sldId id="278" r:id="rId29"/>
    <p:sldId id="279" r:id="rId30"/>
    <p:sldId id="284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2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cat>
            <c:strRef>
              <c:f>Tabelle1!$A$2:$A$5</c:f>
              <c:strCache>
                <c:ptCount val="4"/>
                <c:pt idx="2">
                  <c:v>3. Quartal</c:v>
                </c:pt>
                <c:pt idx="3">
                  <c:v>4. Quartal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2">
                  <c:v>70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0.2756</cdr:x>
      <cdr:y>0.31781</cdr:y>
    </cdr:from>
    <cdr:to>
      <cdr:x>0.46459</cdr:x>
      <cdr:y>0.42413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680028" y="1291600"/>
          <a:ext cx="11521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 dirty="0" smtClean="0">
              <a:latin typeface="Arial Black" panose="020B0A04020102020204" pitchFamily="34" charset="0"/>
            </a:rPr>
            <a:t>30 %</a:t>
          </a:r>
          <a:endParaRPr lang="de-DE" sz="1600" dirty="0"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0.53547</cdr:x>
      <cdr:y>0.56587</cdr:y>
    </cdr:from>
    <cdr:to>
      <cdr:x>0.7599</cdr:x>
      <cdr:y>0.67219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3264204" y="2299712"/>
          <a:ext cx="13681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600" dirty="0" smtClean="0">
              <a:latin typeface="Arial Black" panose="020B0A04020102020204" pitchFamily="34" charset="0"/>
            </a:rPr>
            <a:t>70 %</a:t>
          </a:r>
          <a:endParaRPr lang="de-DE" sz="1600" dirty="0">
            <a:latin typeface="Arial Black" panose="020B0A040201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Folie mittels Klicken verschieben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4BBF069-21C9-4065-A3DB-9F2E0C118B82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307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  <p:sp>
        <p:nvSpPr>
          <p:cNvPr id="257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85EDCB1-43D9-46E9-8FF2-EAA64CF21FCE}" type="slidenum">
              <a:rPr lang="de-DE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2EEE06E-52E6-4229-877C-EAD601402014}" type="datetime">
              <a:rPr lang="de-DE" sz="1200" b="0" strike="noStrike" spc="-1">
                <a:solidFill>
                  <a:srgbClr val="8B8B8B"/>
                </a:solidFill>
                <a:latin typeface="Calibri"/>
              </a:rPr>
              <a:t>19.06.2018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6924FAF-9324-4A51-A463-78BFF527FFB7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Titelmasterformat durch Klicken bearbeiten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Siebte GliederungsebeneTextmasterformate durch Klicken bearbeiten</a:t>
            </a:r>
          </a:p>
          <a:p>
            <a:pPr marL="3456000" lvl="7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Zweite Ebene</a:t>
            </a:r>
          </a:p>
          <a:p>
            <a:pPr marL="3888000" lvl="8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Dritte Ebene</a:t>
            </a:r>
          </a:p>
          <a:p>
            <a:pPr marL="4320000" lvl="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Vierte Ebene</a:t>
            </a:r>
          </a:p>
          <a:p>
            <a:pPr marL="4320000" lvl="0" indent="-2160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Fünfte Ebene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0C9C627-51FD-4BBC-8FC6-3CEAA5D56EA0}" type="datetime">
              <a:rPr lang="de-DE" sz="1200" b="0" strike="noStrike" spc="-1">
                <a:solidFill>
                  <a:srgbClr val="8B8B8B"/>
                </a:solidFill>
                <a:latin typeface="Calibri"/>
              </a:rPr>
              <a:t>19.06.2018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8FD92D6-FE1C-42F1-86B2-F617570A5EBC}" type="slidenum">
              <a:rPr lang="de-DE" sz="1200" b="0" strike="noStrike" spc="-1">
                <a:solidFill>
                  <a:srgbClr val="8B8B8B"/>
                </a:solidFill>
                <a:latin typeface="Calibri"/>
              </a:rPr>
              <a:t>‹Nr.›</a:t>
            </a:fld>
            <a:endParaRPr lang="de-DE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narep.uni-osnabrueck.de/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2130480"/>
            <a:ext cx="7772040" cy="1874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Wie plane ich mein Jurastudium?</a:t>
            </a:r>
            <a:r>
              <a:t/>
            </a:r>
            <a:br/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(Jur. Staatsexamen)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Informationsveranstaltung der Fachschaft Rechtswissenschaften</a:t>
            </a:r>
            <a:endParaRPr lang="de-DE" sz="3200" b="0" strike="noStrike" spc="-1">
              <a:latin typeface="Arial"/>
            </a:endParaRPr>
          </a:p>
        </p:txBody>
      </p:sp>
      <p:grpSp>
        <p:nvGrpSpPr>
          <p:cNvPr id="90" name="Group 3"/>
          <p:cNvGrpSpPr/>
          <p:nvPr/>
        </p:nvGrpSpPr>
        <p:grpSpPr>
          <a:xfrm>
            <a:off x="5076000" y="188640"/>
            <a:ext cx="4245480" cy="8319600"/>
            <a:chOff x="5076000" y="188640"/>
            <a:chExt cx="4245480" cy="8319600"/>
          </a:xfrm>
        </p:grpSpPr>
        <p:pic>
          <p:nvPicPr>
            <p:cNvPr id="91" name="Bild 6"/>
            <p:cNvPicPr/>
            <p:nvPr/>
          </p:nvPicPr>
          <p:blipFill>
            <a:blip r:embed="rId3"/>
            <a:srcRect t="8961" b="40688"/>
            <a:stretch/>
          </p:blipFill>
          <p:spPr>
            <a:xfrm>
              <a:off x="5076000" y="18864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92" name="CustomShape 4"/>
            <p:cNvSpPr/>
            <p:nvPr/>
          </p:nvSpPr>
          <p:spPr>
            <a:xfrm>
              <a:off x="9209880" y="36396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CustomShape 5"/>
            <p:cNvSpPr/>
            <p:nvPr/>
          </p:nvSpPr>
          <p:spPr>
            <a:xfrm>
              <a:off x="9321120" y="353016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4" name="CustomShape 6"/>
            <p:cNvSpPr/>
            <p:nvPr/>
          </p:nvSpPr>
          <p:spPr>
            <a:xfrm>
              <a:off x="9074520" y="36396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rafik 138"/>
          <p:cNvPicPr/>
          <p:nvPr/>
        </p:nvPicPr>
        <p:blipFill>
          <a:blip r:embed="rId2"/>
          <a:stretch/>
        </p:blipFill>
        <p:spPr>
          <a:xfrm>
            <a:off x="6211440" y="4968000"/>
            <a:ext cx="1348560" cy="906480"/>
          </a:xfrm>
          <a:prstGeom prst="rect">
            <a:avLst/>
          </a:prstGeom>
          <a:ln>
            <a:noFill/>
          </a:ln>
        </p:spPr>
      </p:pic>
      <p:pic>
        <p:nvPicPr>
          <p:cNvPr id="140" name="Grafik 139"/>
          <p:cNvPicPr/>
          <p:nvPr/>
        </p:nvPicPr>
        <p:blipFill>
          <a:blip r:embed="rId3"/>
          <a:stretch/>
        </p:blipFill>
        <p:spPr>
          <a:xfrm>
            <a:off x="1368000" y="4870080"/>
            <a:ext cx="1081080" cy="1033920"/>
          </a:xfrm>
          <a:prstGeom prst="rect">
            <a:avLst/>
          </a:prstGeom>
          <a:ln>
            <a:noFill/>
          </a:ln>
        </p:spPr>
      </p:pic>
      <p:pic>
        <p:nvPicPr>
          <p:cNvPr id="141" name="Grafik 140"/>
          <p:cNvPicPr/>
          <p:nvPr/>
        </p:nvPicPr>
        <p:blipFill>
          <a:blip r:embed="rId4"/>
          <a:stretch/>
        </p:blipFill>
        <p:spPr>
          <a:xfrm>
            <a:off x="4408200" y="4752000"/>
            <a:ext cx="847800" cy="1211040"/>
          </a:xfrm>
          <a:prstGeom prst="rect">
            <a:avLst/>
          </a:prstGeom>
          <a:ln>
            <a:noFill/>
          </a:ln>
        </p:spPr>
      </p:pic>
      <p:pic>
        <p:nvPicPr>
          <p:cNvPr id="142" name="Grafik 141"/>
          <p:cNvPicPr/>
          <p:nvPr/>
        </p:nvPicPr>
        <p:blipFill>
          <a:blip r:embed="rId4"/>
          <a:stretch/>
        </p:blipFill>
        <p:spPr>
          <a:xfrm>
            <a:off x="3544560" y="4621320"/>
            <a:ext cx="847440" cy="1210680"/>
          </a:xfrm>
          <a:prstGeom prst="rect">
            <a:avLst/>
          </a:prstGeom>
          <a:ln>
            <a:noFill/>
          </a:ln>
        </p:spPr>
      </p:pic>
      <p:sp>
        <p:nvSpPr>
          <p:cNvPr id="143" name="TextShape 1"/>
          <p:cNvSpPr txBox="1"/>
          <p:nvPr/>
        </p:nvSpPr>
        <p:spPr>
          <a:xfrm>
            <a:off x="4320000" y="4968000"/>
            <a:ext cx="576000" cy="93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5400" b="1" strike="noStrike" spc="-1">
                <a:latin typeface="Arial"/>
              </a:rPr>
              <a:t>§</a:t>
            </a:r>
            <a:endParaRPr lang="de-DE" sz="5400" b="0" strike="noStrike" spc="-1">
              <a:latin typeface="Arial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792000" y="598968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Öffentliches Recht</a:t>
            </a:r>
          </a:p>
        </p:txBody>
      </p:sp>
      <p:sp>
        <p:nvSpPr>
          <p:cNvPr id="145" name="TextShape 3"/>
          <p:cNvSpPr txBox="1"/>
          <p:nvPr/>
        </p:nvSpPr>
        <p:spPr>
          <a:xfrm>
            <a:off x="3456000" y="5976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Privatrecht</a:t>
            </a:r>
          </a:p>
        </p:txBody>
      </p:sp>
      <p:sp>
        <p:nvSpPr>
          <p:cNvPr id="146" name="TextShape 4"/>
          <p:cNvSpPr txBox="1"/>
          <p:nvPr/>
        </p:nvSpPr>
        <p:spPr>
          <a:xfrm>
            <a:off x="6480000" y="5904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Strafrecht</a:t>
            </a:r>
          </a:p>
        </p:txBody>
      </p:sp>
      <p:sp>
        <p:nvSpPr>
          <p:cNvPr id="147" name="Line 5"/>
          <p:cNvSpPr/>
          <p:nvPr/>
        </p:nvSpPr>
        <p:spPr>
          <a:xfrm flipV="1">
            <a:off x="576000" y="1152000"/>
            <a:ext cx="0" cy="3456000"/>
          </a:xfrm>
          <a:prstGeom prst="line">
            <a:avLst/>
          </a:prstGeom>
          <a:ln w="76320">
            <a:solidFill>
              <a:srgbClr val="000000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TextShape 6"/>
          <p:cNvSpPr txBox="1"/>
          <p:nvPr/>
        </p:nvSpPr>
        <p:spPr>
          <a:xfrm>
            <a:off x="252000" y="288000"/>
            <a:ext cx="4464000" cy="54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3200" b="1" strike="noStrike" spc="-1">
                <a:latin typeface="Arial"/>
              </a:rPr>
              <a:t>Grundstudium</a:t>
            </a:r>
            <a:endParaRPr lang="de-DE" sz="3200" b="0" strike="noStrike" spc="-1">
              <a:latin typeface="Arial"/>
            </a:endParaRPr>
          </a:p>
        </p:txBody>
      </p:sp>
      <p:sp>
        <p:nvSpPr>
          <p:cNvPr id="149" name="Freeform 7"/>
          <p:cNvSpPr/>
          <p:nvPr/>
        </p:nvSpPr>
        <p:spPr>
          <a:xfrm>
            <a:off x="8712000" y="2988000"/>
            <a:ext cx="360" cy="1728360"/>
          </a:xfrm>
          <a:custGeom>
            <a:avLst/>
            <a:gdLst/>
            <a:ahLst/>
            <a:cxnLst/>
            <a:rect l="0" t="0" r="r" b="b"/>
            <a:pathLst>
              <a:path w="1" h="4801">
                <a:moveTo>
                  <a:pt x="0" y="4800"/>
                </a:moveTo>
                <a:lnTo>
                  <a:pt x="0" y="0"/>
                </a:lnTo>
              </a:path>
            </a:pathLst>
          </a:custGeom>
          <a:noFill/>
          <a:ln w="76320">
            <a:solidFill>
              <a:srgbClr val="000000"/>
            </a:solidFill>
            <a:round/>
            <a:tailEnd type="stealth" w="med" len="med"/>
          </a:ln>
        </p:spPr>
      </p:sp>
      <p:sp>
        <p:nvSpPr>
          <p:cNvPr id="150" name="TextShape 8"/>
          <p:cNvSpPr txBox="1"/>
          <p:nvPr/>
        </p:nvSpPr>
        <p:spPr>
          <a:xfrm>
            <a:off x="5616000" y="2808000"/>
            <a:ext cx="3096000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1" strike="noStrike" spc="-1">
                <a:latin typeface="Arial"/>
              </a:rPr>
              <a:t>Zwischenprüfung</a:t>
            </a:r>
            <a:endParaRPr lang="de-DE" sz="2600" b="0" strike="noStrike" spc="-1">
              <a:latin typeface="Arial"/>
            </a:endParaRPr>
          </a:p>
        </p:txBody>
      </p:sp>
      <p:sp>
        <p:nvSpPr>
          <p:cNvPr id="151" name="TextShape 9"/>
          <p:cNvSpPr txBox="1"/>
          <p:nvPr/>
        </p:nvSpPr>
        <p:spPr>
          <a:xfrm>
            <a:off x="3600000" y="93600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>
                <a:uFillTx/>
                <a:latin typeface="Arial"/>
              </a:rPr>
              <a:t>3 Klausuren</a:t>
            </a:r>
            <a:endParaRPr lang="de-DE" sz="1800" b="0" strike="noStrike" spc="-1">
              <a:latin typeface="Arial"/>
            </a:endParaRPr>
          </a:p>
          <a:p>
            <a:r>
              <a:rPr lang="de-DE" sz="1800" b="0" strike="noStrike" spc="-1">
                <a:latin typeface="Arial"/>
              </a:rPr>
              <a:t>1. BGB – AT</a:t>
            </a:r>
          </a:p>
          <a:p>
            <a:r>
              <a:rPr lang="de-DE" sz="1800" b="0" strike="noStrike" spc="-1">
                <a:latin typeface="Arial"/>
              </a:rPr>
              <a:t>2. Schuldrecht AT + BT I</a:t>
            </a:r>
          </a:p>
          <a:p>
            <a:r>
              <a:rPr lang="de-DE" sz="1800" b="0" strike="noStrike" spc="-1">
                <a:latin typeface="Arial"/>
              </a:rPr>
              <a:t>3. Schuldrecht BTIII + Mobiliarsachenrecht</a:t>
            </a:r>
          </a:p>
        </p:txBody>
      </p:sp>
      <p:sp>
        <p:nvSpPr>
          <p:cNvPr id="152" name="TextShape 10"/>
          <p:cNvSpPr txBox="1"/>
          <p:nvPr/>
        </p:nvSpPr>
        <p:spPr>
          <a:xfrm>
            <a:off x="972000" y="9363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>
                <a:uFillTx/>
                <a:latin typeface="Arial"/>
              </a:rPr>
              <a:t>3 Klausuren</a:t>
            </a:r>
            <a:endParaRPr lang="de-DE" sz="1800" b="0" strike="noStrike" spc="-1">
              <a:latin typeface="Arial"/>
            </a:endParaRPr>
          </a:p>
          <a:p>
            <a:r>
              <a:rPr lang="de-DE" sz="1800" b="0" strike="noStrike" spc="-1">
                <a:latin typeface="Arial"/>
              </a:rPr>
              <a:t>1. Öffentliches Recht I</a:t>
            </a:r>
          </a:p>
          <a:p>
            <a:r>
              <a:rPr lang="de-DE" sz="1800" b="0" strike="noStrike" spc="-1">
                <a:latin typeface="Arial"/>
              </a:rPr>
              <a:t>2. Öffentliches Recht II</a:t>
            </a:r>
          </a:p>
          <a:p>
            <a:r>
              <a:rPr lang="de-DE" sz="1800" b="0" strike="noStrike" spc="-1">
                <a:latin typeface="Arial"/>
              </a:rPr>
              <a:t>3. Öffentliches Recht III</a:t>
            </a:r>
          </a:p>
        </p:txBody>
      </p:sp>
      <p:sp>
        <p:nvSpPr>
          <p:cNvPr id="153" name="TextShape 11"/>
          <p:cNvSpPr txBox="1"/>
          <p:nvPr/>
        </p:nvSpPr>
        <p:spPr>
          <a:xfrm>
            <a:off x="6264000" y="9219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>
                <a:uFillTx/>
                <a:latin typeface="Arial"/>
              </a:rPr>
              <a:t>3 Klausuren</a:t>
            </a:r>
            <a:endParaRPr lang="de-DE" sz="1800" b="0" strike="noStrike" spc="-1">
              <a:latin typeface="Arial"/>
            </a:endParaRPr>
          </a:p>
          <a:p>
            <a:r>
              <a:rPr lang="de-DE" sz="1800" b="0" strike="noStrike" spc="-1">
                <a:latin typeface="Arial"/>
              </a:rPr>
              <a:t>1. Strafrecht I</a:t>
            </a:r>
          </a:p>
          <a:p>
            <a:r>
              <a:rPr lang="de-DE" sz="1800" b="0" strike="noStrike" spc="-1">
                <a:latin typeface="Arial"/>
              </a:rPr>
              <a:t>2. Strafrecht II</a:t>
            </a:r>
          </a:p>
          <a:p>
            <a:r>
              <a:rPr lang="de-DE" sz="1800" b="0" strike="noStrike" spc="-1">
                <a:latin typeface="Arial"/>
              </a:rPr>
              <a:t>3. Strafrecht III</a:t>
            </a:r>
          </a:p>
        </p:txBody>
      </p:sp>
      <p:sp>
        <p:nvSpPr>
          <p:cNvPr id="154" name="TextShape 12"/>
          <p:cNvSpPr txBox="1"/>
          <p:nvPr/>
        </p:nvSpPr>
        <p:spPr>
          <a:xfrm>
            <a:off x="2088000" y="4298040"/>
            <a:ext cx="5760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1" strike="noStrike" spc="-1">
                <a:latin typeface="Arial"/>
              </a:rPr>
              <a:t>2 Hausarbeiten</a:t>
            </a:r>
            <a:r>
              <a:rPr lang="de-DE" sz="1800" b="0" strike="noStrike" spc="-1">
                <a:latin typeface="Arial"/>
              </a:rPr>
              <a:t> aus unterschiedlichen Fachsäulen</a:t>
            </a:r>
          </a:p>
        </p:txBody>
      </p:sp>
      <p:sp>
        <p:nvSpPr>
          <p:cNvPr id="155" name="TextShape 13"/>
          <p:cNvSpPr txBox="1"/>
          <p:nvPr/>
        </p:nvSpPr>
        <p:spPr>
          <a:xfrm>
            <a:off x="122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pc="-1" dirty="0">
                <a:latin typeface="Arial"/>
              </a:rPr>
              <a:t>1</a:t>
            </a:r>
            <a:r>
              <a:rPr lang="de-DE" sz="1800" b="0" strike="noStrike" spc="-1" dirty="0" smtClean="0">
                <a:latin typeface="Arial"/>
              </a:rPr>
              <a:t> Klausur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156" name="TextShape 14"/>
          <p:cNvSpPr txBox="1"/>
          <p:nvPr/>
        </p:nvSpPr>
        <p:spPr>
          <a:xfrm>
            <a:off x="374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latin typeface="Arial"/>
              </a:rPr>
              <a:t>2 Klausuren</a:t>
            </a:r>
          </a:p>
        </p:txBody>
      </p:sp>
      <p:sp>
        <p:nvSpPr>
          <p:cNvPr id="157" name="TextShape 15"/>
          <p:cNvSpPr txBox="1"/>
          <p:nvPr/>
        </p:nvSpPr>
        <p:spPr>
          <a:xfrm>
            <a:off x="6372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pc="-1" dirty="0">
                <a:latin typeface="Arial"/>
              </a:rPr>
              <a:t>1</a:t>
            </a:r>
            <a:r>
              <a:rPr lang="de-DE" sz="1800" b="0" strike="noStrike" spc="-1" dirty="0" smtClean="0">
                <a:latin typeface="Arial"/>
              </a:rPr>
              <a:t> </a:t>
            </a:r>
            <a:r>
              <a:rPr lang="de-DE" sz="1800" b="0" strike="noStrike" spc="-1" dirty="0" smtClean="0">
                <a:latin typeface="Arial"/>
              </a:rPr>
              <a:t>Klausur</a:t>
            </a:r>
            <a:endParaRPr lang="de-DE" sz="1800" b="0" strike="noStrike" spc="-1" dirty="0">
              <a:latin typeface="Arial"/>
            </a:endParaRPr>
          </a:p>
        </p:txBody>
      </p:sp>
      <p:sp>
        <p:nvSpPr>
          <p:cNvPr id="158" name="CustomShape 16"/>
          <p:cNvSpPr/>
          <p:nvPr/>
        </p:nvSpPr>
        <p:spPr>
          <a:xfrm>
            <a:off x="1008000" y="2664000"/>
            <a:ext cx="7920000" cy="2128320"/>
          </a:xfrm>
          <a:prstGeom prst="rect">
            <a:avLst/>
          </a:prstGeom>
          <a:noFill/>
          <a:ln w="19080">
            <a:solidFill>
              <a:srgbClr val="000000"/>
            </a:solidFill>
            <a:custDash>
              <a:ds d="3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feld 1"/>
          <p:cNvSpPr txBox="1"/>
          <p:nvPr/>
        </p:nvSpPr>
        <p:spPr>
          <a:xfrm>
            <a:off x="3456000" y="3928708"/>
            <a:ext cx="22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 Grundlagenschein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83640" y="332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Das Erste Staatsexamen</a:t>
            </a:r>
          </a:p>
        </p:txBody>
      </p:sp>
      <p:sp>
        <p:nvSpPr>
          <p:cNvPr id="160" name="TextShape 2"/>
          <p:cNvSpPr txBox="1"/>
          <p:nvPr/>
        </p:nvSpPr>
        <p:spPr>
          <a:xfrm>
            <a:off x="1375560" y="26640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de-DE" sz="4000" b="0" strike="noStrike" spc="-1">
                <a:solidFill>
                  <a:srgbClr val="000000"/>
                </a:solidFill>
                <a:latin typeface="Calibri"/>
              </a:rPr>
              <a:t>Zugangsvoraussetzungen</a:t>
            </a:r>
            <a:endParaRPr lang="de-DE" sz="4000" b="0" strike="noStrike" spc="-1">
              <a:latin typeface="Arial"/>
            </a:endParaRPr>
          </a:p>
        </p:txBody>
      </p:sp>
      <p:grpSp>
        <p:nvGrpSpPr>
          <p:cNvPr id="161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62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63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32000" y="6398640"/>
            <a:ext cx="561600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latin typeface="Arial"/>
              </a:rPr>
              <a:t>Abgeschlossenes Grundstudium</a:t>
            </a:r>
          </a:p>
        </p:txBody>
      </p:sp>
      <p:sp>
        <p:nvSpPr>
          <p:cNvPr id="167" name="Line 2"/>
          <p:cNvSpPr/>
          <p:nvPr/>
        </p:nvSpPr>
        <p:spPr>
          <a:xfrm flipV="1">
            <a:off x="360000" y="1080000"/>
            <a:ext cx="0" cy="5472000"/>
          </a:xfrm>
          <a:prstGeom prst="line">
            <a:avLst/>
          </a:prstGeom>
          <a:ln w="76320">
            <a:solidFill>
              <a:srgbClr val="000000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TextShape 3"/>
          <p:cNvSpPr txBox="1"/>
          <p:nvPr/>
        </p:nvSpPr>
        <p:spPr>
          <a:xfrm>
            <a:off x="252000" y="288360"/>
            <a:ext cx="7308000" cy="10018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3200" b="1" strike="noStrike" spc="-1">
                <a:latin typeface="Arial"/>
              </a:rPr>
              <a:t>Zugang für das Erste Staatsexamen</a:t>
            </a:r>
            <a:endParaRPr lang="de-DE" sz="3200" b="0" strike="noStrike" spc="-1">
              <a:latin typeface="Arial"/>
            </a:endParaRPr>
          </a:p>
        </p:txBody>
      </p:sp>
      <p:pic>
        <p:nvPicPr>
          <p:cNvPr id="169" name="Grafik 168"/>
          <p:cNvPicPr/>
          <p:nvPr/>
        </p:nvPicPr>
        <p:blipFill>
          <a:blip r:embed="rId2"/>
          <a:stretch/>
        </p:blipFill>
        <p:spPr>
          <a:xfrm>
            <a:off x="7128000" y="100440"/>
            <a:ext cx="563400" cy="403560"/>
          </a:xfrm>
          <a:prstGeom prst="rect">
            <a:avLst/>
          </a:prstGeom>
          <a:ln>
            <a:noFill/>
          </a:ln>
        </p:spPr>
      </p:pic>
      <p:sp>
        <p:nvSpPr>
          <p:cNvPr id="171" name="TextShape 5"/>
          <p:cNvSpPr txBox="1"/>
          <p:nvPr/>
        </p:nvSpPr>
        <p:spPr>
          <a:xfrm>
            <a:off x="1224000" y="3771720"/>
            <a:ext cx="7920000" cy="1340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latin typeface="Arial"/>
              </a:rPr>
              <a:t>Wirtschaftswissenschaftliche Zusatzausbildung</a:t>
            </a:r>
          </a:p>
          <a:p>
            <a:r>
              <a:rPr lang="de-DE" sz="1800" b="0" strike="noStrike" spc="-1" dirty="0" smtClean="0">
                <a:latin typeface="Arial"/>
              </a:rPr>
              <a:t>(</a:t>
            </a:r>
            <a:r>
              <a:rPr lang="de-DE" sz="1800" b="1" strike="noStrike" spc="-1" dirty="0">
                <a:latin typeface="Arial"/>
              </a:rPr>
              <a:t>3 Klausuren</a:t>
            </a:r>
            <a:r>
              <a:rPr lang="de-DE" sz="1800" b="0" strike="noStrike" spc="-1" dirty="0">
                <a:latin typeface="Arial"/>
              </a:rPr>
              <a:t> aus Bilanzen und </a:t>
            </a:r>
            <a:r>
              <a:rPr lang="de-DE" sz="1800" b="0" strike="noStrike" spc="-1" dirty="0" smtClean="0">
                <a:latin typeface="Arial"/>
              </a:rPr>
              <a:t>Jahresabschluss, Einf.in </a:t>
            </a:r>
            <a:r>
              <a:rPr lang="de-DE" sz="1800" b="0" strike="noStrike" spc="-1" dirty="0">
                <a:latin typeface="Arial"/>
              </a:rPr>
              <a:t>die Wirtschaftswissenschaften, Einf. </a:t>
            </a:r>
            <a:r>
              <a:rPr lang="de-DE" sz="1800" b="0" strike="noStrike" spc="-1" dirty="0" err="1" smtClean="0">
                <a:latin typeface="Arial"/>
              </a:rPr>
              <a:t>SteuerR</a:t>
            </a:r>
            <a:r>
              <a:rPr lang="de-DE" sz="1800" b="0" strike="noStrike" spc="-1" dirty="0">
                <a:latin typeface="Arial"/>
              </a:rPr>
              <a:t>, Recht und Ökonomik)</a:t>
            </a:r>
          </a:p>
        </p:txBody>
      </p:sp>
      <p:sp>
        <p:nvSpPr>
          <p:cNvPr id="172" name="TextShape 6"/>
          <p:cNvSpPr txBox="1"/>
          <p:nvPr/>
        </p:nvSpPr>
        <p:spPr>
          <a:xfrm>
            <a:off x="1296000" y="2915640"/>
            <a:ext cx="7920000" cy="82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>
                <a:latin typeface="Arial"/>
              </a:rPr>
              <a:t>Fachspezifischer Fremdsprachenschein</a:t>
            </a:r>
          </a:p>
          <a:p>
            <a:r>
              <a:rPr lang="de-DE" sz="2600" b="0" strike="noStrike" spc="-1">
                <a:latin typeface="Arial"/>
              </a:rPr>
              <a:t>						</a:t>
            </a:r>
            <a:r>
              <a:rPr lang="de-DE" sz="1800" b="0" strike="noStrike" spc="-1">
                <a:latin typeface="Arial"/>
              </a:rPr>
              <a:t>(</a:t>
            </a:r>
            <a:r>
              <a:rPr lang="de-DE" sz="1800" b="1" strike="noStrike" spc="-1">
                <a:latin typeface="Arial"/>
              </a:rPr>
              <a:t>1 Klausur</a:t>
            </a:r>
            <a:r>
              <a:rPr lang="de-DE" sz="1800" b="0" strike="noStrike" spc="-1">
                <a:latin typeface="Arial"/>
              </a:rPr>
              <a:t>)</a:t>
            </a:r>
          </a:p>
        </p:txBody>
      </p:sp>
      <p:sp>
        <p:nvSpPr>
          <p:cNvPr id="173" name="TextShape 7"/>
          <p:cNvSpPr txBox="1"/>
          <p:nvPr/>
        </p:nvSpPr>
        <p:spPr>
          <a:xfrm>
            <a:off x="1224000" y="1440000"/>
            <a:ext cx="7920000" cy="1084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latin typeface="Arial"/>
              </a:rPr>
              <a:t>Übung für Fortgeschrittene</a:t>
            </a:r>
          </a:p>
          <a:p>
            <a:r>
              <a:rPr lang="de-DE" sz="2600" b="0" strike="noStrike" spc="-1" dirty="0">
                <a:latin typeface="Arial"/>
              </a:rPr>
              <a:t>						</a:t>
            </a:r>
            <a:r>
              <a:rPr lang="de-DE" sz="1800" b="0" strike="noStrike" spc="-1" dirty="0">
                <a:latin typeface="Arial"/>
              </a:rPr>
              <a:t>(jeweils mind. </a:t>
            </a:r>
            <a:r>
              <a:rPr lang="de-DE" sz="1800" b="1" strike="noStrike" spc="-1" dirty="0">
                <a:latin typeface="Arial"/>
              </a:rPr>
              <a:t>1 Klausur und </a:t>
            </a:r>
            <a:r>
              <a:rPr lang="de-DE" sz="1800" b="1" strike="noStrike" spc="-1" dirty="0" smtClean="0">
                <a:latin typeface="Arial"/>
              </a:rPr>
              <a:t>Hausarbeit</a:t>
            </a:r>
            <a:endParaRPr lang="de-DE" sz="1800" b="0" strike="noStrike" spc="-1" dirty="0" smtClean="0">
              <a:latin typeface="Arial"/>
            </a:endParaRPr>
          </a:p>
          <a:p>
            <a:r>
              <a:rPr lang="de-DE" sz="1800" b="1" strike="noStrike" spc="-1" dirty="0" smtClean="0">
                <a:latin typeface="Arial"/>
              </a:rPr>
              <a:t>						</a:t>
            </a:r>
            <a:r>
              <a:rPr lang="de-DE" sz="1800" b="0" strike="noStrike" spc="-1" dirty="0" smtClean="0">
                <a:latin typeface="Arial"/>
              </a:rPr>
              <a:t>aus jeder Fachsäule</a:t>
            </a:r>
            <a:r>
              <a:rPr lang="de-DE" sz="1800" b="1" strike="noStrike" spc="-1" dirty="0" smtClean="0">
                <a:latin typeface="Arial"/>
              </a:rPr>
              <a:t> </a:t>
            </a:r>
            <a:r>
              <a:rPr lang="de-DE" sz="1800" b="0" strike="noStrike" spc="-1" dirty="0" smtClean="0">
                <a:latin typeface="Arial"/>
              </a:rPr>
              <a:t>)</a:t>
            </a:r>
            <a:endParaRPr lang="de-DE" sz="1800" b="0" strike="noStrike" spc="-1" dirty="0">
              <a:latin typeface="Arial"/>
            </a:endParaRPr>
          </a:p>
        </p:txBody>
      </p:sp>
      <p:pic>
        <p:nvPicPr>
          <p:cNvPr id="174" name="Grafik 173"/>
          <p:cNvPicPr/>
          <p:nvPr/>
        </p:nvPicPr>
        <p:blipFill>
          <a:blip r:embed="rId3"/>
          <a:stretch/>
        </p:blipFill>
        <p:spPr>
          <a:xfrm>
            <a:off x="7230740" y="1412776"/>
            <a:ext cx="720000" cy="445320"/>
          </a:xfrm>
          <a:prstGeom prst="rect">
            <a:avLst/>
          </a:prstGeom>
          <a:ln>
            <a:noFill/>
          </a:ln>
        </p:spPr>
      </p:pic>
      <p:pic>
        <p:nvPicPr>
          <p:cNvPr id="175" name="Grafik 174"/>
          <p:cNvPicPr/>
          <p:nvPr/>
        </p:nvPicPr>
        <p:blipFill>
          <a:blip r:embed="rId4"/>
          <a:stretch/>
        </p:blipFill>
        <p:spPr>
          <a:xfrm>
            <a:off x="6660000" y="1412776"/>
            <a:ext cx="504000" cy="482040"/>
          </a:xfrm>
          <a:prstGeom prst="rect">
            <a:avLst/>
          </a:prstGeom>
          <a:ln>
            <a:noFill/>
          </a:ln>
        </p:spPr>
      </p:pic>
      <p:pic>
        <p:nvPicPr>
          <p:cNvPr id="176" name="Grafik 175"/>
          <p:cNvPicPr/>
          <p:nvPr/>
        </p:nvPicPr>
        <p:blipFill>
          <a:blip r:embed="rId5"/>
          <a:stretch/>
        </p:blipFill>
        <p:spPr>
          <a:xfrm>
            <a:off x="8100392" y="1462816"/>
            <a:ext cx="642960" cy="432000"/>
          </a:xfrm>
          <a:prstGeom prst="rect">
            <a:avLst/>
          </a:prstGeom>
          <a:ln>
            <a:noFill/>
          </a:ln>
        </p:spPr>
      </p:pic>
      <p:sp>
        <p:nvSpPr>
          <p:cNvPr id="177" name="TextShape 8"/>
          <p:cNvSpPr txBox="1"/>
          <p:nvPr/>
        </p:nvSpPr>
        <p:spPr>
          <a:xfrm>
            <a:off x="1152000" y="5112000"/>
            <a:ext cx="5616000" cy="459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0" strike="noStrike" spc="-1" dirty="0">
                <a:latin typeface="Arial"/>
              </a:rPr>
              <a:t>3 Praktika a 4 Wochen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Praktika</a:t>
            </a:r>
          </a:p>
        </p:txBody>
      </p:sp>
      <p:sp>
        <p:nvSpPr>
          <p:cNvPr id="1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Verwaltungspraktikum, Gerichtspraktikum und Anwaltspraktikum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4-Wöchig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NEU: Praktikumspool der Fachschaft Rechtswissenschaften</a:t>
            </a:r>
          </a:p>
        </p:txBody>
      </p:sp>
      <p:grpSp>
        <p:nvGrpSpPr>
          <p:cNvPr id="180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81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82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Übungen für Fortgeschrittene</a:t>
            </a:r>
          </a:p>
        </p:txBody>
      </p:sp>
      <p:sp>
        <p:nvSpPr>
          <p:cNvPr id="18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Jede Übung kann jedes Semester absolviert werden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Strafrecht ab dem 4. Semester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Zivilrecht und Öffentliches Recht ab dem 5. Semester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Keine Koppelung!</a:t>
            </a:r>
          </a:p>
        </p:txBody>
      </p:sp>
      <p:grpSp>
        <p:nvGrpSpPr>
          <p:cNvPr id="187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88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89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1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rafik 138"/>
          <p:cNvPicPr/>
          <p:nvPr/>
        </p:nvPicPr>
        <p:blipFill>
          <a:blip r:embed="rId2"/>
          <a:stretch/>
        </p:blipFill>
        <p:spPr>
          <a:xfrm>
            <a:off x="6211440" y="4968000"/>
            <a:ext cx="1348560" cy="906480"/>
          </a:xfrm>
          <a:prstGeom prst="rect">
            <a:avLst/>
          </a:prstGeom>
          <a:ln>
            <a:noFill/>
          </a:ln>
        </p:spPr>
      </p:pic>
      <p:pic>
        <p:nvPicPr>
          <p:cNvPr id="140" name="Grafik 139"/>
          <p:cNvPicPr/>
          <p:nvPr/>
        </p:nvPicPr>
        <p:blipFill>
          <a:blip r:embed="rId3"/>
          <a:stretch/>
        </p:blipFill>
        <p:spPr>
          <a:xfrm>
            <a:off x="1368000" y="4870080"/>
            <a:ext cx="1081080" cy="1033920"/>
          </a:xfrm>
          <a:prstGeom prst="rect">
            <a:avLst/>
          </a:prstGeom>
          <a:ln>
            <a:noFill/>
          </a:ln>
        </p:spPr>
      </p:pic>
      <p:pic>
        <p:nvPicPr>
          <p:cNvPr id="141" name="Grafik 140"/>
          <p:cNvPicPr/>
          <p:nvPr/>
        </p:nvPicPr>
        <p:blipFill>
          <a:blip r:embed="rId4"/>
          <a:stretch/>
        </p:blipFill>
        <p:spPr>
          <a:xfrm>
            <a:off x="4408200" y="4752000"/>
            <a:ext cx="847800" cy="1211040"/>
          </a:xfrm>
          <a:prstGeom prst="rect">
            <a:avLst/>
          </a:prstGeom>
          <a:ln>
            <a:noFill/>
          </a:ln>
        </p:spPr>
      </p:pic>
      <p:pic>
        <p:nvPicPr>
          <p:cNvPr id="142" name="Grafik 141"/>
          <p:cNvPicPr/>
          <p:nvPr/>
        </p:nvPicPr>
        <p:blipFill>
          <a:blip r:embed="rId4"/>
          <a:stretch/>
        </p:blipFill>
        <p:spPr>
          <a:xfrm>
            <a:off x="3544560" y="4621320"/>
            <a:ext cx="847440" cy="1210680"/>
          </a:xfrm>
          <a:prstGeom prst="rect">
            <a:avLst/>
          </a:prstGeom>
          <a:ln>
            <a:noFill/>
          </a:ln>
        </p:spPr>
      </p:pic>
      <p:sp>
        <p:nvSpPr>
          <p:cNvPr id="143" name="TextShape 1"/>
          <p:cNvSpPr txBox="1"/>
          <p:nvPr/>
        </p:nvSpPr>
        <p:spPr>
          <a:xfrm>
            <a:off x="4320000" y="4968000"/>
            <a:ext cx="576000" cy="93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5400" b="1" strike="noStrike" spc="-1">
                <a:latin typeface="Arial"/>
              </a:rPr>
              <a:t>§</a:t>
            </a:r>
            <a:endParaRPr lang="de-DE" sz="5400" b="0" strike="noStrike" spc="-1">
              <a:latin typeface="Arial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792000" y="598968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Öffentliches Recht</a:t>
            </a:r>
          </a:p>
        </p:txBody>
      </p:sp>
      <p:sp>
        <p:nvSpPr>
          <p:cNvPr id="145" name="TextShape 3"/>
          <p:cNvSpPr txBox="1"/>
          <p:nvPr/>
        </p:nvSpPr>
        <p:spPr>
          <a:xfrm>
            <a:off x="3456000" y="5976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Privatrecht</a:t>
            </a:r>
          </a:p>
        </p:txBody>
      </p:sp>
      <p:sp>
        <p:nvSpPr>
          <p:cNvPr id="146" name="TextShape 4"/>
          <p:cNvSpPr txBox="1"/>
          <p:nvPr/>
        </p:nvSpPr>
        <p:spPr>
          <a:xfrm>
            <a:off x="6480000" y="5904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Strafrecht</a:t>
            </a:r>
          </a:p>
        </p:txBody>
      </p:sp>
      <p:sp>
        <p:nvSpPr>
          <p:cNvPr id="147" name="Line 5"/>
          <p:cNvSpPr/>
          <p:nvPr/>
        </p:nvSpPr>
        <p:spPr>
          <a:xfrm flipV="1">
            <a:off x="576000" y="1152000"/>
            <a:ext cx="0" cy="3456000"/>
          </a:xfrm>
          <a:prstGeom prst="line">
            <a:avLst/>
          </a:prstGeom>
          <a:ln w="76320">
            <a:solidFill>
              <a:srgbClr val="000000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TextShape 6"/>
          <p:cNvSpPr txBox="1"/>
          <p:nvPr/>
        </p:nvSpPr>
        <p:spPr>
          <a:xfrm>
            <a:off x="252000" y="288000"/>
            <a:ext cx="4464000" cy="54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3200" b="1" spc="-1" dirty="0" smtClean="0">
                <a:latin typeface="Arial"/>
              </a:rPr>
              <a:t>BAföG</a:t>
            </a:r>
            <a:endParaRPr lang="de-DE" sz="3200" b="0" strike="noStrike" spc="-1" dirty="0">
              <a:latin typeface="Arial"/>
            </a:endParaRPr>
          </a:p>
        </p:txBody>
      </p:sp>
      <p:sp>
        <p:nvSpPr>
          <p:cNvPr id="149" name="Freeform 7"/>
          <p:cNvSpPr/>
          <p:nvPr/>
        </p:nvSpPr>
        <p:spPr>
          <a:xfrm>
            <a:off x="8712000" y="2988000"/>
            <a:ext cx="360" cy="1728360"/>
          </a:xfrm>
          <a:custGeom>
            <a:avLst/>
            <a:gdLst/>
            <a:ahLst/>
            <a:cxnLst/>
            <a:rect l="0" t="0" r="r" b="b"/>
            <a:pathLst>
              <a:path w="1" h="4801">
                <a:moveTo>
                  <a:pt x="0" y="4800"/>
                </a:moveTo>
                <a:lnTo>
                  <a:pt x="0" y="0"/>
                </a:lnTo>
              </a:path>
            </a:pathLst>
          </a:custGeom>
          <a:noFill/>
          <a:ln w="76320">
            <a:solidFill>
              <a:srgbClr val="000000"/>
            </a:solidFill>
            <a:round/>
            <a:tailEnd type="stealth" w="med" len="med"/>
          </a:ln>
        </p:spPr>
      </p:sp>
      <p:sp>
        <p:nvSpPr>
          <p:cNvPr id="150" name="TextShape 8"/>
          <p:cNvSpPr txBox="1"/>
          <p:nvPr/>
        </p:nvSpPr>
        <p:spPr>
          <a:xfrm>
            <a:off x="5364088" y="2808000"/>
            <a:ext cx="3347912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1" spc="-1" dirty="0" smtClean="0">
                <a:latin typeface="Arial"/>
              </a:rPr>
              <a:t>BAföG 3. Semester</a:t>
            </a:r>
            <a:endParaRPr lang="de-DE" sz="2600" b="0" strike="noStrike" spc="-1" dirty="0">
              <a:latin typeface="Arial"/>
            </a:endParaRPr>
          </a:p>
        </p:txBody>
      </p:sp>
      <p:sp>
        <p:nvSpPr>
          <p:cNvPr id="151" name="TextShape 9"/>
          <p:cNvSpPr txBox="1"/>
          <p:nvPr/>
        </p:nvSpPr>
        <p:spPr>
          <a:xfrm>
            <a:off x="3600000" y="93600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BGB – AT</a:t>
            </a:r>
          </a:p>
          <a:p>
            <a:r>
              <a:rPr lang="de-DE" sz="1800" b="0" strike="noStrike" spc="-1" dirty="0">
                <a:latin typeface="Arial"/>
              </a:rPr>
              <a:t>2. Schuldrecht AT + BT I</a:t>
            </a:r>
          </a:p>
          <a:p>
            <a:r>
              <a:rPr lang="de-DE" sz="1800" b="0" strike="noStrike" spc="-1" dirty="0">
                <a:latin typeface="Arial"/>
              </a:rPr>
              <a:t>3. Schuldrecht BTIII + Mobiliarsachenrecht</a:t>
            </a:r>
          </a:p>
        </p:txBody>
      </p:sp>
      <p:sp>
        <p:nvSpPr>
          <p:cNvPr id="152" name="TextShape 10"/>
          <p:cNvSpPr txBox="1"/>
          <p:nvPr/>
        </p:nvSpPr>
        <p:spPr>
          <a:xfrm>
            <a:off x="972000" y="9363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Öffentliches Recht I</a:t>
            </a:r>
          </a:p>
          <a:p>
            <a:r>
              <a:rPr lang="de-DE" sz="1800" b="0" strike="noStrike" spc="-1" dirty="0">
                <a:latin typeface="Arial"/>
              </a:rPr>
              <a:t>2. Öffentliches Recht II</a:t>
            </a:r>
          </a:p>
          <a:p>
            <a:r>
              <a:rPr lang="de-DE" sz="1800" b="0" strike="noStrike" spc="-1" dirty="0">
                <a:latin typeface="Arial"/>
              </a:rPr>
              <a:t>3. Öffentliches Recht III</a:t>
            </a:r>
          </a:p>
        </p:txBody>
      </p:sp>
      <p:sp>
        <p:nvSpPr>
          <p:cNvPr id="153" name="TextShape 11"/>
          <p:cNvSpPr txBox="1"/>
          <p:nvPr/>
        </p:nvSpPr>
        <p:spPr>
          <a:xfrm>
            <a:off x="6264000" y="9219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Strafrecht I</a:t>
            </a:r>
          </a:p>
          <a:p>
            <a:r>
              <a:rPr lang="de-DE" sz="1800" b="0" strike="noStrike" spc="-1" dirty="0">
                <a:latin typeface="Arial"/>
              </a:rPr>
              <a:t>2. Strafrecht II</a:t>
            </a:r>
          </a:p>
          <a:p>
            <a:r>
              <a:rPr lang="de-DE" sz="1800" b="0" strike="noStrike" spc="-1" dirty="0">
                <a:latin typeface="Arial"/>
              </a:rPr>
              <a:t>3. Strafrecht III</a:t>
            </a:r>
          </a:p>
        </p:txBody>
      </p:sp>
      <p:sp>
        <p:nvSpPr>
          <p:cNvPr id="154" name="TextShape 12"/>
          <p:cNvSpPr txBox="1"/>
          <p:nvPr/>
        </p:nvSpPr>
        <p:spPr>
          <a:xfrm>
            <a:off x="2088000" y="4298040"/>
            <a:ext cx="5760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1" strike="noStrike" spc="-1" dirty="0">
                <a:latin typeface="Arial"/>
              </a:rPr>
              <a:t>2 Hausarbeiten</a:t>
            </a:r>
            <a:r>
              <a:rPr lang="de-DE" sz="1800" b="0" strike="noStrike" spc="-1" dirty="0">
                <a:latin typeface="Arial"/>
              </a:rPr>
              <a:t> aus unterschiedlichen Fachsäulen</a:t>
            </a:r>
          </a:p>
        </p:txBody>
      </p:sp>
      <p:sp>
        <p:nvSpPr>
          <p:cNvPr id="155" name="TextShape 13"/>
          <p:cNvSpPr txBox="1"/>
          <p:nvPr/>
        </p:nvSpPr>
        <p:spPr>
          <a:xfrm>
            <a:off x="122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>
                <a:latin typeface="Arial"/>
              </a:rPr>
              <a:t>2</a:t>
            </a:r>
            <a:r>
              <a:rPr lang="de-DE" sz="1800" b="1" strike="noStrike" spc="-1" dirty="0" smtClean="0">
                <a:latin typeface="Arial"/>
              </a:rPr>
              <a:t> Klausuren</a:t>
            </a:r>
            <a:endParaRPr lang="de-DE" sz="1800" b="1" strike="noStrike" spc="-1" dirty="0">
              <a:latin typeface="Arial"/>
            </a:endParaRPr>
          </a:p>
        </p:txBody>
      </p:sp>
      <p:sp>
        <p:nvSpPr>
          <p:cNvPr id="156" name="TextShape 14"/>
          <p:cNvSpPr txBox="1"/>
          <p:nvPr/>
        </p:nvSpPr>
        <p:spPr>
          <a:xfrm>
            <a:off x="374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1" strike="noStrike" spc="-1" dirty="0">
                <a:latin typeface="Arial"/>
              </a:rPr>
              <a:t>2 Klausuren</a:t>
            </a:r>
          </a:p>
        </p:txBody>
      </p:sp>
      <p:sp>
        <p:nvSpPr>
          <p:cNvPr id="157" name="TextShape 15"/>
          <p:cNvSpPr txBox="1"/>
          <p:nvPr/>
        </p:nvSpPr>
        <p:spPr>
          <a:xfrm>
            <a:off x="6372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>
                <a:latin typeface="Arial"/>
              </a:rPr>
              <a:t>2</a:t>
            </a:r>
            <a:r>
              <a:rPr lang="de-DE" sz="1800" b="1" strike="noStrike" spc="-1" dirty="0" smtClean="0">
                <a:latin typeface="Arial"/>
              </a:rPr>
              <a:t> </a:t>
            </a:r>
            <a:r>
              <a:rPr lang="de-DE" sz="1800" b="1" strike="noStrike" spc="-1" dirty="0">
                <a:latin typeface="Arial"/>
              </a:rPr>
              <a:t>Klausuren</a:t>
            </a:r>
          </a:p>
        </p:txBody>
      </p:sp>
      <p:sp>
        <p:nvSpPr>
          <p:cNvPr id="158" name="CustomShape 16"/>
          <p:cNvSpPr/>
          <p:nvPr/>
        </p:nvSpPr>
        <p:spPr>
          <a:xfrm>
            <a:off x="1008000" y="2664000"/>
            <a:ext cx="7920000" cy="2128320"/>
          </a:xfrm>
          <a:prstGeom prst="rect">
            <a:avLst/>
          </a:prstGeom>
          <a:noFill/>
          <a:ln w="19080">
            <a:solidFill>
              <a:srgbClr val="000000"/>
            </a:solidFill>
            <a:custDash>
              <a:ds d="3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feld 1"/>
          <p:cNvSpPr txBox="1"/>
          <p:nvPr/>
        </p:nvSpPr>
        <p:spPr>
          <a:xfrm>
            <a:off x="2484000" y="3928708"/>
            <a:ext cx="47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1 </a:t>
            </a:r>
            <a:r>
              <a:rPr lang="de-DE" b="1" dirty="0" smtClean="0"/>
              <a:t>Grundlagenschein</a:t>
            </a:r>
            <a:r>
              <a:rPr lang="de-DE" dirty="0" smtClean="0"/>
              <a:t> oder </a:t>
            </a:r>
            <a:r>
              <a:rPr lang="de-DE" b="1" dirty="0" smtClean="0"/>
              <a:t>1 </a:t>
            </a:r>
            <a:r>
              <a:rPr lang="de-DE" b="1" dirty="0" err="1" smtClean="0"/>
              <a:t>WiWi</a:t>
            </a:r>
            <a:r>
              <a:rPr lang="de-DE" b="1" dirty="0" smtClean="0"/>
              <a:t>-Schein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011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rafik 138"/>
          <p:cNvPicPr/>
          <p:nvPr/>
        </p:nvPicPr>
        <p:blipFill>
          <a:blip r:embed="rId2"/>
          <a:stretch/>
        </p:blipFill>
        <p:spPr>
          <a:xfrm>
            <a:off x="6199622" y="5354334"/>
            <a:ext cx="1348560" cy="906480"/>
          </a:xfrm>
          <a:prstGeom prst="rect">
            <a:avLst/>
          </a:prstGeom>
          <a:ln>
            <a:noFill/>
          </a:ln>
        </p:spPr>
      </p:pic>
      <p:pic>
        <p:nvPicPr>
          <p:cNvPr id="140" name="Grafik 139"/>
          <p:cNvPicPr/>
          <p:nvPr/>
        </p:nvPicPr>
        <p:blipFill>
          <a:blip r:embed="rId3"/>
          <a:stretch/>
        </p:blipFill>
        <p:spPr>
          <a:xfrm>
            <a:off x="1353412" y="5226894"/>
            <a:ext cx="1081080" cy="1033920"/>
          </a:xfrm>
          <a:prstGeom prst="rect">
            <a:avLst/>
          </a:prstGeom>
          <a:ln>
            <a:noFill/>
          </a:ln>
        </p:spPr>
      </p:pic>
      <p:pic>
        <p:nvPicPr>
          <p:cNvPr id="141" name="Grafik 140"/>
          <p:cNvPicPr/>
          <p:nvPr/>
        </p:nvPicPr>
        <p:blipFill>
          <a:blip r:embed="rId4"/>
          <a:stretch/>
        </p:blipFill>
        <p:spPr>
          <a:xfrm>
            <a:off x="4418626" y="5021522"/>
            <a:ext cx="847800" cy="1211040"/>
          </a:xfrm>
          <a:prstGeom prst="rect">
            <a:avLst/>
          </a:prstGeom>
          <a:ln>
            <a:noFill/>
          </a:ln>
        </p:spPr>
      </p:pic>
      <p:pic>
        <p:nvPicPr>
          <p:cNvPr id="142" name="Grafik 141"/>
          <p:cNvPicPr/>
          <p:nvPr/>
        </p:nvPicPr>
        <p:blipFill>
          <a:blip r:embed="rId4"/>
          <a:stretch/>
        </p:blipFill>
        <p:spPr>
          <a:xfrm>
            <a:off x="3544560" y="5050134"/>
            <a:ext cx="847440" cy="1210680"/>
          </a:xfrm>
          <a:prstGeom prst="rect">
            <a:avLst/>
          </a:prstGeom>
          <a:ln>
            <a:noFill/>
          </a:ln>
        </p:spPr>
      </p:pic>
      <p:sp>
        <p:nvSpPr>
          <p:cNvPr id="143" name="TextShape 1"/>
          <p:cNvSpPr txBox="1"/>
          <p:nvPr/>
        </p:nvSpPr>
        <p:spPr>
          <a:xfrm>
            <a:off x="4320000" y="5313536"/>
            <a:ext cx="576000" cy="93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5400" b="1" strike="noStrike" spc="-1" dirty="0">
                <a:latin typeface="Arial"/>
              </a:rPr>
              <a:t>§</a:t>
            </a:r>
            <a:endParaRPr lang="de-DE" sz="5400" b="0" strike="noStrike" spc="-1" dirty="0">
              <a:latin typeface="Arial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792000" y="6336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latin typeface="Arial"/>
              </a:rPr>
              <a:t>Öffentliches Recht</a:t>
            </a:r>
          </a:p>
        </p:txBody>
      </p:sp>
      <p:sp>
        <p:nvSpPr>
          <p:cNvPr id="145" name="TextShape 3"/>
          <p:cNvSpPr txBox="1"/>
          <p:nvPr/>
        </p:nvSpPr>
        <p:spPr>
          <a:xfrm>
            <a:off x="3456000" y="633844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latin typeface="Arial"/>
              </a:rPr>
              <a:t>Privatrecht</a:t>
            </a:r>
          </a:p>
        </p:txBody>
      </p:sp>
      <p:sp>
        <p:nvSpPr>
          <p:cNvPr id="146" name="TextShape 4"/>
          <p:cNvSpPr txBox="1"/>
          <p:nvPr/>
        </p:nvSpPr>
        <p:spPr>
          <a:xfrm>
            <a:off x="6468182" y="6325525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latin typeface="Arial"/>
              </a:rPr>
              <a:t>Strafrecht</a:t>
            </a:r>
          </a:p>
        </p:txBody>
      </p:sp>
      <p:sp>
        <p:nvSpPr>
          <p:cNvPr id="147" name="Line 5"/>
          <p:cNvSpPr/>
          <p:nvPr/>
        </p:nvSpPr>
        <p:spPr>
          <a:xfrm flipV="1">
            <a:off x="576000" y="1152000"/>
            <a:ext cx="0" cy="3456000"/>
          </a:xfrm>
          <a:prstGeom prst="line">
            <a:avLst/>
          </a:prstGeom>
          <a:ln w="76320">
            <a:solidFill>
              <a:srgbClr val="000000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TextShape 6"/>
          <p:cNvSpPr txBox="1"/>
          <p:nvPr/>
        </p:nvSpPr>
        <p:spPr>
          <a:xfrm>
            <a:off x="252000" y="288000"/>
            <a:ext cx="4464000" cy="54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3200" b="1" spc="-1" dirty="0" smtClean="0">
                <a:latin typeface="Arial"/>
              </a:rPr>
              <a:t>BAföG</a:t>
            </a:r>
            <a:endParaRPr lang="de-DE" sz="3200" b="0" strike="noStrike" spc="-1" dirty="0">
              <a:latin typeface="Arial"/>
            </a:endParaRPr>
          </a:p>
        </p:txBody>
      </p:sp>
      <p:sp>
        <p:nvSpPr>
          <p:cNvPr id="149" name="Freeform 7"/>
          <p:cNvSpPr/>
          <p:nvPr/>
        </p:nvSpPr>
        <p:spPr>
          <a:xfrm>
            <a:off x="8712000" y="2988000"/>
            <a:ext cx="360" cy="1728360"/>
          </a:xfrm>
          <a:custGeom>
            <a:avLst/>
            <a:gdLst/>
            <a:ahLst/>
            <a:cxnLst/>
            <a:rect l="0" t="0" r="r" b="b"/>
            <a:pathLst>
              <a:path w="1" h="4801">
                <a:moveTo>
                  <a:pt x="0" y="4800"/>
                </a:moveTo>
                <a:lnTo>
                  <a:pt x="0" y="0"/>
                </a:lnTo>
              </a:path>
            </a:pathLst>
          </a:custGeom>
          <a:noFill/>
          <a:ln w="76320">
            <a:solidFill>
              <a:srgbClr val="000000"/>
            </a:solidFill>
            <a:round/>
            <a:tailEnd type="stealth" w="med" len="med"/>
          </a:ln>
        </p:spPr>
      </p:sp>
      <p:sp>
        <p:nvSpPr>
          <p:cNvPr id="150" name="TextShape 8"/>
          <p:cNvSpPr txBox="1"/>
          <p:nvPr/>
        </p:nvSpPr>
        <p:spPr>
          <a:xfrm>
            <a:off x="5364088" y="2808000"/>
            <a:ext cx="3347912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1" spc="-1" dirty="0" smtClean="0">
                <a:latin typeface="Arial"/>
              </a:rPr>
              <a:t>BAföG 4. Semester</a:t>
            </a:r>
            <a:endParaRPr lang="de-DE" sz="2600" b="0" strike="noStrike" spc="-1" dirty="0">
              <a:latin typeface="Arial"/>
            </a:endParaRPr>
          </a:p>
        </p:txBody>
      </p:sp>
      <p:sp>
        <p:nvSpPr>
          <p:cNvPr id="151" name="TextShape 9"/>
          <p:cNvSpPr txBox="1"/>
          <p:nvPr/>
        </p:nvSpPr>
        <p:spPr>
          <a:xfrm>
            <a:off x="3600000" y="93600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BGB – AT</a:t>
            </a:r>
          </a:p>
          <a:p>
            <a:r>
              <a:rPr lang="de-DE" sz="1800" b="0" strike="noStrike" spc="-1" dirty="0">
                <a:latin typeface="Arial"/>
              </a:rPr>
              <a:t>2. Schuldrecht AT + BT I</a:t>
            </a:r>
          </a:p>
          <a:p>
            <a:r>
              <a:rPr lang="de-DE" sz="1800" b="0" strike="noStrike" spc="-1" dirty="0">
                <a:latin typeface="Arial"/>
              </a:rPr>
              <a:t>3. Schuldrecht BTIII + Mobiliarsachenrecht</a:t>
            </a:r>
          </a:p>
        </p:txBody>
      </p:sp>
      <p:sp>
        <p:nvSpPr>
          <p:cNvPr id="152" name="TextShape 10"/>
          <p:cNvSpPr txBox="1"/>
          <p:nvPr/>
        </p:nvSpPr>
        <p:spPr>
          <a:xfrm>
            <a:off x="972000" y="9363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Öffentliches Recht I</a:t>
            </a:r>
          </a:p>
          <a:p>
            <a:r>
              <a:rPr lang="de-DE" sz="1800" b="0" strike="noStrike" spc="-1" dirty="0">
                <a:latin typeface="Arial"/>
              </a:rPr>
              <a:t>2. Öffentliches Recht II</a:t>
            </a:r>
          </a:p>
          <a:p>
            <a:r>
              <a:rPr lang="de-DE" sz="1800" b="0" strike="noStrike" spc="-1" dirty="0">
                <a:latin typeface="Arial"/>
              </a:rPr>
              <a:t>3. Öffentliches Recht III</a:t>
            </a:r>
          </a:p>
        </p:txBody>
      </p:sp>
      <p:sp>
        <p:nvSpPr>
          <p:cNvPr id="153" name="TextShape 11"/>
          <p:cNvSpPr txBox="1"/>
          <p:nvPr/>
        </p:nvSpPr>
        <p:spPr>
          <a:xfrm>
            <a:off x="6264000" y="9219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Strafrecht I</a:t>
            </a:r>
          </a:p>
          <a:p>
            <a:r>
              <a:rPr lang="de-DE" sz="1800" b="0" strike="noStrike" spc="-1" dirty="0">
                <a:latin typeface="Arial"/>
              </a:rPr>
              <a:t>2. Strafrecht II</a:t>
            </a:r>
          </a:p>
          <a:p>
            <a:r>
              <a:rPr lang="de-DE" sz="1800" b="0" strike="noStrike" spc="-1" dirty="0">
                <a:latin typeface="Arial"/>
              </a:rPr>
              <a:t>3. Strafrecht III</a:t>
            </a:r>
          </a:p>
        </p:txBody>
      </p:sp>
      <p:sp>
        <p:nvSpPr>
          <p:cNvPr id="154" name="TextShape 12"/>
          <p:cNvSpPr txBox="1"/>
          <p:nvPr/>
        </p:nvSpPr>
        <p:spPr>
          <a:xfrm>
            <a:off x="2088000" y="4298040"/>
            <a:ext cx="5760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1" strike="noStrike" spc="-1" dirty="0">
                <a:latin typeface="Arial"/>
              </a:rPr>
              <a:t>2 Hausarbeiten</a:t>
            </a:r>
            <a:r>
              <a:rPr lang="de-DE" sz="1800" b="0" strike="noStrike" spc="-1" dirty="0">
                <a:latin typeface="Arial"/>
              </a:rPr>
              <a:t> aus unterschiedlichen Fachsäulen</a:t>
            </a:r>
          </a:p>
        </p:txBody>
      </p:sp>
      <p:sp>
        <p:nvSpPr>
          <p:cNvPr id="155" name="TextShape 13"/>
          <p:cNvSpPr txBox="1"/>
          <p:nvPr/>
        </p:nvSpPr>
        <p:spPr>
          <a:xfrm>
            <a:off x="122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>
                <a:latin typeface="Arial"/>
              </a:rPr>
              <a:t>2</a:t>
            </a:r>
            <a:r>
              <a:rPr lang="de-DE" sz="1800" b="1" strike="noStrike" spc="-1" dirty="0" smtClean="0">
                <a:latin typeface="Arial"/>
              </a:rPr>
              <a:t> Klausuren</a:t>
            </a:r>
            <a:endParaRPr lang="de-DE" sz="1800" b="1" strike="noStrike" spc="-1" dirty="0">
              <a:latin typeface="Arial"/>
            </a:endParaRPr>
          </a:p>
        </p:txBody>
      </p:sp>
      <p:sp>
        <p:nvSpPr>
          <p:cNvPr id="156" name="TextShape 14"/>
          <p:cNvSpPr txBox="1"/>
          <p:nvPr/>
        </p:nvSpPr>
        <p:spPr>
          <a:xfrm>
            <a:off x="374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>
                <a:solidFill>
                  <a:srgbClr val="FF0000"/>
                </a:solidFill>
                <a:latin typeface="Arial"/>
              </a:rPr>
              <a:t>3</a:t>
            </a:r>
            <a:r>
              <a:rPr lang="de-DE" sz="1800" b="1" strike="noStrike" spc="-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1800" b="1" strike="noStrike" spc="-1" dirty="0">
                <a:solidFill>
                  <a:srgbClr val="FF0000"/>
                </a:solidFill>
                <a:latin typeface="Arial"/>
              </a:rPr>
              <a:t>Klausuren</a:t>
            </a:r>
          </a:p>
        </p:txBody>
      </p:sp>
      <p:sp>
        <p:nvSpPr>
          <p:cNvPr id="157" name="TextShape 15"/>
          <p:cNvSpPr txBox="1"/>
          <p:nvPr/>
        </p:nvSpPr>
        <p:spPr>
          <a:xfrm>
            <a:off x="6372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>
                <a:latin typeface="Arial"/>
              </a:rPr>
              <a:t>2</a:t>
            </a:r>
            <a:r>
              <a:rPr lang="de-DE" sz="1800" b="1" strike="noStrike" spc="-1" dirty="0" smtClean="0">
                <a:latin typeface="Arial"/>
              </a:rPr>
              <a:t> </a:t>
            </a:r>
            <a:r>
              <a:rPr lang="de-DE" sz="1800" b="1" strike="noStrike" spc="-1" dirty="0">
                <a:latin typeface="Arial"/>
              </a:rPr>
              <a:t>Klausuren</a:t>
            </a:r>
          </a:p>
        </p:txBody>
      </p:sp>
      <p:sp>
        <p:nvSpPr>
          <p:cNvPr id="158" name="CustomShape 16"/>
          <p:cNvSpPr/>
          <p:nvPr/>
        </p:nvSpPr>
        <p:spPr>
          <a:xfrm>
            <a:off x="1008000" y="2664000"/>
            <a:ext cx="7920000" cy="2562894"/>
          </a:xfrm>
          <a:prstGeom prst="rect">
            <a:avLst/>
          </a:prstGeom>
          <a:noFill/>
          <a:ln w="19080">
            <a:solidFill>
              <a:srgbClr val="000000"/>
            </a:solidFill>
            <a:custDash>
              <a:ds d="3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feld 1"/>
          <p:cNvSpPr txBox="1"/>
          <p:nvPr/>
        </p:nvSpPr>
        <p:spPr>
          <a:xfrm>
            <a:off x="2434492" y="3856251"/>
            <a:ext cx="47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1 </a:t>
            </a:r>
            <a:r>
              <a:rPr lang="de-DE" b="1" dirty="0" smtClean="0"/>
              <a:t>Grundlagenschein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und</a:t>
            </a:r>
            <a:r>
              <a:rPr lang="de-DE" dirty="0" smtClean="0"/>
              <a:t> </a:t>
            </a:r>
            <a:r>
              <a:rPr lang="de-DE" b="1" dirty="0" smtClean="0"/>
              <a:t>1 </a:t>
            </a:r>
            <a:r>
              <a:rPr lang="de-DE" b="1" dirty="0" err="1" smtClean="0"/>
              <a:t>WiWi</a:t>
            </a:r>
            <a:r>
              <a:rPr lang="de-DE" b="1" dirty="0" smtClean="0"/>
              <a:t>-Schein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2195736" y="471636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Fachspezifischer Fremdsprachenschein 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rafik 138"/>
          <p:cNvPicPr/>
          <p:nvPr/>
        </p:nvPicPr>
        <p:blipFill>
          <a:blip r:embed="rId2"/>
          <a:stretch/>
        </p:blipFill>
        <p:spPr>
          <a:xfrm>
            <a:off x="6199622" y="5354334"/>
            <a:ext cx="1348560" cy="906480"/>
          </a:xfrm>
          <a:prstGeom prst="rect">
            <a:avLst/>
          </a:prstGeom>
          <a:ln>
            <a:noFill/>
          </a:ln>
        </p:spPr>
      </p:pic>
      <p:pic>
        <p:nvPicPr>
          <p:cNvPr id="140" name="Grafik 139"/>
          <p:cNvPicPr/>
          <p:nvPr/>
        </p:nvPicPr>
        <p:blipFill>
          <a:blip r:embed="rId3"/>
          <a:stretch/>
        </p:blipFill>
        <p:spPr>
          <a:xfrm>
            <a:off x="1353412" y="5226894"/>
            <a:ext cx="1081080" cy="1033920"/>
          </a:xfrm>
          <a:prstGeom prst="rect">
            <a:avLst/>
          </a:prstGeom>
          <a:ln>
            <a:noFill/>
          </a:ln>
        </p:spPr>
      </p:pic>
      <p:pic>
        <p:nvPicPr>
          <p:cNvPr id="141" name="Grafik 140"/>
          <p:cNvPicPr/>
          <p:nvPr/>
        </p:nvPicPr>
        <p:blipFill>
          <a:blip r:embed="rId4"/>
          <a:stretch/>
        </p:blipFill>
        <p:spPr>
          <a:xfrm>
            <a:off x="4418626" y="5021522"/>
            <a:ext cx="847800" cy="1211040"/>
          </a:xfrm>
          <a:prstGeom prst="rect">
            <a:avLst/>
          </a:prstGeom>
          <a:ln>
            <a:noFill/>
          </a:ln>
        </p:spPr>
      </p:pic>
      <p:pic>
        <p:nvPicPr>
          <p:cNvPr id="142" name="Grafik 141"/>
          <p:cNvPicPr/>
          <p:nvPr/>
        </p:nvPicPr>
        <p:blipFill>
          <a:blip r:embed="rId4"/>
          <a:stretch/>
        </p:blipFill>
        <p:spPr>
          <a:xfrm>
            <a:off x="3544560" y="5050134"/>
            <a:ext cx="847440" cy="1210680"/>
          </a:xfrm>
          <a:prstGeom prst="rect">
            <a:avLst/>
          </a:prstGeom>
          <a:ln>
            <a:noFill/>
          </a:ln>
        </p:spPr>
      </p:pic>
      <p:sp>
        <p:nvSpPr>
          <p:cNvPr id="143" name="TextShape 1"/>
          <p:cNvSpPr txBox="1"/>
          <p:nvPr/>
        </p:nvSpPr>
        <p:spPr>
          <a:xfrm>
            <a:off x="4320000" y="5313536"/>
            <a:ext cx="576000" cy="93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5400" b="1" strike="noStrike" spc="-1" dirty="0">
                <a:latin typeface="Arial"/>
              </a:rPr>
              <a:t>§</a:t>
            </a:r>
            <a:endParaRPr lang="de-DE" sz="5400" b="0" strike="noStrike" spc="-1" dirty="0">
              <a:latin typeface="Arial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792000" y="6336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latin typeface="Arial"/>
              </a:rPr>
              <a:t>Öffentliches Recht</a:t>
            </a:r>
          </a:p>
        </p:txBody>
      </p:sp>
      <p:sp>
        <p:nvSpPr>
          <p:cNvPr id="145" name="TextShape 3"/>
          <p:cNvSpPr txBox="1"/>
          <p:nvPr/>
        </p:nvSpPr>
        <p:spPr>
          <a:xfrm>
            <a:off x="3456000" y="633844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latin typeface="Arial"/>
              </a:rPr>
              <a:t>Privatrecht</a:t>
            </a:r>
          </a:p>
        </p:txBody>
      </p:sp>
      <p:sp>
        <p:nvSpPr>
          <p:cNvPr id="146" name="TextShape 4"/>
          <p:cNvSpPr txBox="1"/>
          <p:nvPr/>
        </p:nvSpPr>
        <p:spPr>
          <a:xfrm>
            <a:off x="6468182" y="6325525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 dirty="0">
                <a:latin typeface="Arial"/>
              </a:rPr>
              <a:t>Strafrecht</a:t>
            </a:r>
          </a:p>
        </p:txBody>
      </p:sp>
      <p:sp>
        <p:nvSpPr>
          <p:cNvPr id="147" name="Line 5"/>
          <p:cNvSpPr/>
          <p:nvPr/>
        </p:nvSpPr>
        <p:spPr>
          <a:xfrm flipV="1">
            <a:off x="576000" y="1152000"/>
            <a:ext cx="0" cy="3456000"/>
          </a:xfrm>
          <a:prstGeom prst="line">
            <a:avLst/>
          </a:prstGeom>
          <a:ln w="76320">
            <a:solidFill>
              <a:srgbClr val="000000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TextShape 6"/>
          <p:cNvSpPr txBox="1"/>
          <p:nvPr/>
        </p:nvSpPr>
        <p:spPr>
          <a:xfrm>
            <a:off x="252000" y="288000"/>
            <a:ext cx="4464000" cy="54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3200" b="1" spc="-1" dirty="0" smtClean="0">
                <a:latin typeface="Arial"/>
              </a:rPr>
              <a:t>BAföG</a:t>
            </a:r>
            <a:endParaRPr lang="de-DE" sz="3200" b="0" strike="noStrike" spc="-1" dirty="0">
              <a:latin typeface="Arial"/>
            </a:endParaRPr>
          </a:p>
        </p:txBody>
      </p:sp>
      <p:sp>
        <p:nvSpPr>
          <p:cNvPr id="149" name="Freeform 7"/>
          <p:cNvSpPr/>
          <p:nvPr/>
        </p:nvSpPr>
        <p:spPr>
          <a:xfrm>
            <a:off x="8712000" y="2988000"/>
            <a:ext cx="360" cy="1728360"/>
          </a:xfrm>
          <a:custGeom>
            <a:avLst/>
            <a:gdLst/>
            <a:ahLst/>
            <a:cxnLst/>
            <a:rect l="0" t="0" r="r" b="b"/>
            <a:pathLst>
              <a:path w="1" h="4801">
                <a:moveTo>
                  <a:pt x="0" y="4800"/>
                </a:moveTo>
                <a:lnTo>
                  <a:pt x="0" y="0"/>
                </a:lnTo>
              </a:path>
            </a:pathLst>
          </a:custGeom>
          <a:noFill/>
          <a:ln w="76320">
            <a:solidFill>
              <a:srgbClr val="000000"/>
            </a:solidFill>
            <a:round/>
            <a:tailEnd type="stealth" w="med" len="med"/>
          </a:ln>
        </p:spPr>
      </p:sp>
      <p:sp>
        <p:nvSpPr>
          <p:cNvPr id="150" name="TextShape 8"/>
          <p:cNvSpPr txBox="1"/>
          <p:nvPr/>
        </p:nvSpPr>
        <p:spPr>
          <a:xfrm>
            <a:off x="5364088" y="2808000"/>
            <a:ext cx="3347912" cy="50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2600" b="1" spc="-1" dirty="0" smtClean="0">
                <a:latin typeface="Arial"/>
              </a:rPr>
              <a:t>BAföG 5. Semester</a:t>
            </a:r>
            <a:endParaRPr lang="de-DE" sz="2600" b="0" strike="noStrike" spc="-1" dirty="0">
              <a:latin typeface="Arial"/>
            </a:endParaRPr>
          </a:p>
        </p:txBody>
      </p:sp>
      <p:sp>
        <p:nvSpPr>
          <p:cNvPr id="151" name="TextShape 9"/>
          <p:cNvSpPr txBox="1"/>
          <p:nvPr/>
        </p:nvSpPr>
        <p:spPr>
          <a:xfrm>
            <a:off x="3600000" y="93600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BGB – AT</a:t>
            </a:r>
          </a:p>
          <a:p>
            <a:r>
              <a:rPr lang="de-DE" sz="1800" b="0" strike="noStrike" spc="-1" dirty="0">
                <a:latin typeface="Arial"/>
              </a:rPr>
              <a:t>2. Schuldrecht AT + BT I</a:t>
            </a:r>
          </a:p>
          <a:p>
            <a:r>
              <a:rPr lang="de-DE" sz="1800" b="0" strike="noStrike" spc="-1" dirty="0">
                <a:latin typeface="Arial"/>
              </a:rPr>
              <a:t>3. Schuldrecht BTIII + Mobiliarsachenrecht</a:t>
            </a:r>
          </a:p>
        </p:txBody>
      </p:sp>
      <p:sp>
        <p:nvSpPr>
          <p:cNvPr id="152" name="TextShape 10"/>
          <p:cNvSpPr txBox="1"/>
          <p:nvPr/>
        </p:nvSpPr>
        <p:spPr>
          <a:xfrm>
            <a:off x="972000" y="9363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Öffentliches Recht I</a:t>
            </a:r>
          </a:p>
          <a:p>
            <a:r>
              <a:rPr lang="de-DE" sz="1800" b="0" strike="noStrike" spc="-1" dirty="0">
                <a:latin typeface="Arial"/>
              </a:rPr>
              <a:t>2. Öffentliches Recht II</a:t>
            </a:r>
          </a:p>
          <a:p>
            <a:r>
              <a:rPr lang="de-DE" sz="1800" b="0" strike="noStrike" spc="-1" dirty="0">
                <a:latin typeface="Arial"/>
              </a:rPr>
              <a:t>3. Öffentliches Recht III</a:t>
            </a:r>
          </a:p>
        </p:txBody>
      </p:sp>
      <p:sp>
        <p:nvSpPr>
          <p:cNvPr id="153" name="TextShape 11"/>
          <p:cNvSpPr txBox="1"/>
          <p:nvPr/>
        </p:nvSpPr>
        <p:spPr>
          <a:xfrm>
            <a:off x="6264000" y="921960"/>
            <a:ext cx="2736000" cy="2138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u="sng" strike="noStrike" spc="-1" dirty="0">
                <a:uFillTx/>
                <a:latin typeface="Arial"/>
              </a:rPr>
              <a:t>3 Klausuren</a:t>
            </a:r>
            <a:endParaRPr lang="de-DE" sz="1800" b="0" strike="noStrike" spc="-1" dirty="0">
              <a:latin typeface="Arial"/>
            </a:endParaRPr>
          </a:p>
          <a:p>
            <a:r>
              <a:rPr lang="de-DE" sz="1800" b="0" strike="noStrike" spc="-1" dirty="0">
                <a:latin typeface="Arial"/>
              </a:rPr>
              <a:t>1. Strafrecht I</a:t>
            </a:r>
          </a:p>
          <a:p>
            <a:r>
              <a:rPr lang="de-DE" sz="1800" b="0" strike="noStrike" spc="-1" dirty="0">
                <a:latin typeface="Arial"/>
              </a:rPr>
              <a:t>2. Strafrecht II</a:t>
            </a:r>
          </a:p>
          <a:p>
            <a:r>
              <a:rPr lang="de-DE" sz="1800" b="0" strike="noStrike" spc="-1" dirty="0">
                <a:latin typeface="Arial"/>
              </a:rPr>
              <a:t>3. Strafrecht III</a:t>
            </a:r>
          </a:p>
        </p:txBody>
      </p:sp>
      <p:sp>
        <p:nvSpPr>
          <p:cNvPr id="154" name="TextShape 12"/>
          <p:cNvSpPr txBox="1"/>
          <p:nvPr/>
        </p:nvSpPr>
        <p:spPr>
          <a:xfrm>
            <a:off x="1248859" y="4236273"/>
            <a:ext cx="5339365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1" strike="noStrike" spc="-1" dirty="0">
                <a:latin typeface="Arial"/>
              </a:rPr>
              <a:t>2 Hausarbeiten</a:t>
            </a:r>
            <a:r>
              <a:rPr lang="de-DE" sz="1800" b="0" strike="noStrike" spc="-1" dirty="0">
                <a:latin typeface="Arial"/>
              </a:rPr>
              <a:t> aus unterschiedlichen Fachsäulen</a:t>
            </a:r>
          </a:p>
        </p:txBody>
      </p:sp>
      <p:sp>
        <p:nvSpPr>
          <p:cNvPr id="155" name="TextShape 13"/>
          <p:cNvSpPr txBox="1"/>
          <p:nvPr/>
        </p:nvSpPr>
        <p:spPr>
          <a:xfrm>
            <a:off x="122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>
                <a:solidFill>
                  <a:srgbClr val="FF0000"/>
                </a:solidFill>
                <a:latin typeface="Arial"/>
              </a:rPr>
              <a:t>3</a:t>
            </a:r>
            <a:r>
              <a:rPr lang="de-DE" sz="1800" b="1" strike="noStrike" spc="-1" dirty="0" smtClean="0">
                <a:solidFill>
                  <a:srgbClr val="FF0000"/>
                </a:solidFill>
                <a:latin typeface="Arial"/>
              </a:rPr>
              <a:t> Klausuren</a:t>
            </a:r>
            <a:endParaRPr lang="de-DE" sz="1800" b="1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56" name="TextShape 14"/>
          <p:cNvSpPr txBox="1"/>
          <p:nvPr/>
        </p:nvSpPr>
        <p:spPr>
          <a:xfrm>
            <a:off x="3744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>
                <a:solidFill>
                  <a:srgbClr val="FF0000"/>
                </a:solidFill>
                <a:latin typeface="Arial"/>
              </a:rPr>
              <a:t>3</a:t>
            </a:r>
            <a:r>
              <a:rPr lang="de-DE" sz="1800" b="1" strike="noStrike" spc="-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1800" b="1" strike="noStrike" spc="-1" dirty="0">
                <a:solidFill>
                  <a:srgbClr val="FF0000"/>
                </a:solidFill>
                <a:latin typeface="Arial"/>
              </a:rPr>
              <a:t>Klausuren</a:t>
            </a:r>
          </a:p>
        </p:txBody>
      </p:sp>
      <p:sp>
        <p:nvSpPr>
          <p:cNvPr id="157" name="TextShape 15"/>
          <p:cNvSpPr txBox="1"/>
          <p:nvPr/>
        </p:nvSpPr>
        <p:spPr>
          <a:xfrm>
            <a:off x="6372000" y="3456000"/>
            <a:ext cx="172800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b="1" spc="-1" dirty="0" smtClean="0">
                <a:solidFill>
                  <a:srgbClr val="FF0000"/>
                </a:solidFill>
                <a:latin typeface="Arial"/>
              </a:rPr>
              <a:t>3</a:t>
            </a:r>
            <a:r>
              <a:rPr lang="de-DE" sz="1800" b="1" strike="noStrike" spc="-1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1800" b="1" strike="noStrike" spc="-1" dirty="0">
                <a:solidFill>
                  <a:srgbClr val="FF0000"/>
                </a:solidFill>
                <a:latin typeface="Arial"/>
              </a:rPr>
              <a:t>Klausuren</a:t>
            </a:r>
          </a:p>
        </p:txBody>
      </p:sp>
      <p:sp>
        <p:nvSpPr>
          <p:cNvPr id="158" name="CustomShape 16"/>
          <p:cNvSpPr/>
          <p:nvPr/>
        </p:nvSpPr>
        <p:spPr>
          <a:xfrm>
            <a:off x="1008000" y="2664000"/>
            <a:ext cx="7920000" cy="2562894"/>
          </a:xfrm>
          <a:prstGeom prst="rect">
            <a:avLst/>
          </a:prstGeom>
          <a:noFill/>
          <a:ln w="19080">
            <a:solidFill>
              <a:srgbClr val="000000"/>
            </a:solidFill>
            <a:custDash>
              <a:ds d="300000" sp="3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feld 1"/>
          <p:cNvSpPr txBox="1"/>
          <p:nvPr/>
        </p:nvSpPr>
        <p:spPr>
          <a:xfrm>
            <a:off x="1224000" y="3856251"/>
            <a:ext cx="475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1 </a:t>
            </a:r>
            <a:r>
              <a:rPr lang="de-DE" b="1" dirty="0" smtClean="0"/>
              <a:t>Grundlagenschein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rgbClr val="FF0000"/>
                </a:solidFill>
              </a:rPr>
              <a:t>und</a:t>
            </a:r>
            <a:r>
              <a:rPr lang="de-DE" dirty="0" smtClean="0"/>
              <a:t> </a:t>
            </a:r>
            <a:r>
              <a:rPr lang="de-DE" b="1" dirty="0">
                <a:solidFill>
                  <a:srgbClr val="FF0000"/>
                </a:solidFill>
              </a:rPr>
              <a:t>3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WiWi</a:t>
            </a:r>
            <a:r>
              <a:rPr lang="de-DE" b="1" dirty="0" smtClean="0">
                <a:solidFill>
                  <a:srgbClr val="FF0000"/>
                </a:solidFill>
              </a:rPr>
              <a:t>-Scheine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224000" y="4698133"/>
            <a:ext cx="4586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Fachspezifischer Fremdsprachenschein 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516216" y="3945447"/>
            <a:ext cx="211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1 Große Übung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611640" y="476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1. Staatsexamen</a:t>
            </a:r>
          </a:p>
        </p:txBody>
      </p:sp>
      <p:sp>
        <p:nvSpPr>
          <p:cNvPr id="193" name="TextShape 2"/>
          <p:cNvSpPr txBox="1"/>
          <p:nvPr/>
        </p:nvSpPr>
        <p:spPr>
          <a:xfrm>
            <a:off x="1403640" y="25650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de-DE" sz="4000" b="0" strike="noStrike" spc="-1">
                <a:solidFill>
                  <a:srgbClr val="000000"/>
                </a:solidFill>
                <a:latin typeface="Calibri"/>
              </a:rPr>
              <a:t>Staatlicher</a:t>
            </a:r>
            <a:endParaRPr lang="de-DE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de-DE" sz="4000" b="0" strike="noStrike" spc="-1">
                <a:solidFill>
                  <a:srgbClr val="000000"/>
                </a:solidFill>
                <a:latin typeface="Calibri"/>
              </a:rPr>
              <a:t>und</a:t>
            </a:r>
            <a:endParaRPr lang="de-DE" sz="4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lang="de-DE" sz="4000" b="0" strike="noStrike" spc="-1">
                <a:solidFill>
                  <a:srgbClr val="000000"/>
                </a:solidFill>
                <a:latin typeface="Calibri"/>
              </a:rPr>
              <a:t>Universitärer Teil</a:t>
            </a:r>
            <a:endParaRPr lang="de-DE" sz="4000" b="0" strike="noStrike" spc="-1">
              <a:latin typeface="Arial"/>
            </a:endParaRPr>
          </a:p>
        </p:txBody>
      </p:sp>
      <p:grpSp>
        <p:nvGrpSpPr>
          <p:cNvPr id="194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95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96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7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8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Staatlicher und Universitärer Teil</a:t>
            </a:r>
          </a:p>
        </p:txBody>
      </p:sp>
      <p:grpSp>
        <p:nvGrpSpPr>
          <p:cNvPr id="200" name="Group 2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201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02" name="CustomShape 3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3" name="CustomShape 4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4" name="CustomShape 5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28892813"/>
              </p:ext>
            </p:extLst>
          </p:nvPr>
        </p:nvGraphicFramePr>
        <p:xfrm>
          <a:off x="1523820" y="12373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67640" y="11663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 dirty="0">
                <a:solidFill>
                  <a:srgbClr val="000000"/>
                </a:solidFill>
                <a:latin typeface="Calibri"/>
              </a:rPr>
              <a:t>Ablauf der Veranstaltung</a:t>
            </a:r>
          </a:p>
        </p:txBody>
      </p:sp>
      <p:sp>
        <p:nvSpPr>
          <p:cNvPr id="96" name="TextShape 2"/>
          <p:cNvSpPr txBox="1"/>
          <p:nvPr/>
        </p:nvSpPr>
        <p:spPr>
          <a:xfrm>
            <a:off x="467640" y="1124744"/>
            <a:ext cx="8229240" cy="5173456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Einführung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Gesetzliche Grundlagen der Juristenausbildung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Studienbeginn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Zulassungsvoraussetzungen für die „Erste juristische Prüfung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</a:rPr>
              <a:t>“ und Vorbereitung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spc="-1" dirty="0" smtClean="0">
                <a:solidFill>
                  <a:srgbClr val="000000"/>
                </a:solidFill>
                <a:latin typeface="Calibri"/>
              </a:rPr>
              <a:t>BAföG Voraussetzungen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Schwerpunktbereichsausbildung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Individuelle </a:t>
            </a: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</a:rPr>
              <a:t>Studienwege / Eigene Erfahrung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Fragerunde</a:t>
            </a:r>
          </a:p>
        </p:txBody>
      </p:sp>
      <p:grpSp>
        <p:nvGrpSpPr>
          <p:cNvPr id="97" name="Group 3"/>
          <p:cNvGrpSpPr/>
          <p:nvPr/>
        </p:nvGrpSpPr>
        <p:grpSpPr>
          <a:xfrm>
            <a:off x="5652120" y="5546664"/>
            <a:ext cx="3669360" cy="8074295"/>
            <a:chOff x="5076000" y="5301360"/>
            <a:chExt cx="4245480" cy="8319600"/>
          </a:xfrm>
        </p:grpSpPr>
        <p:pic>
          <p:nvPicPr>
            <p:cNvPr id="98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99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0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1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Staatlicher und Universitärer Teil</a:t>
            </a:r>
          </a:p>
        </p:txBody>
      </p:sp>
      <p:sp>
        <p:nvSpPr>
          <p:cNvPr id="210" name="TextShape 2"/>
          <p:cNvSpPr txBox="1"/>
          <p:nvPr/>
        </p:nvSpPr>
        <p:spPr>
          <a:xfrm>
            <a:off x="457200" y="792000"/>
            <a:ext cx="8229240" cy="3744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Universitärer Teil: Schwerpunktbereichsausbildung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Zeitpunkt  flexibel festlegbar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211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212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13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16" name="Line 7"/>
          <p:cNvSpPr/>
          <p:nvPr/>
        </p:nvSpPr>
        <p:spPr>
          <a:xfrm flipV="1">
            <a:off x="648000" y="4032000"/>
            <a:ext cx="6696000" cy="1440000"/>
          </a:xfrm>
          <a:prstGeom prst="line">
            <a:avLst/>
          </a:prstGeom>
          <a:ln w="19080">
            <a:solidFill>
              <a:srgbClr val="000000"/>
            </a:solidFill>
            <a:round/>
            <a:tailEnd type="stealth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TextShape 8"/>
          <p:cNvSpPr txBox="1"/>
          <p:nvPr/>
        </p:nvSpPr>
        <p:spPr>
          <a:xfrm>
            <a:off x="6696000" y="3317760"/>
            <a:ext cx="1944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Erstes Staatsexamen</a:t>
            </a:r>
          </a:p>
        </p:txBody>
      </p:sp>
      <p:pic>
        <p:nvPicPr>
          <p:cNvPr id="218" name="Grafik 217"/>
          <p:cNvPicPr/>
          <p:nvPr/>
        </p:nvPicPr>
        <p:blipFill>
          <a:blip r:embed="rId3"/>
          <a:stretch/>
        </p:blipFill>
        <p:spPr>
          <a:xfrm>
            <a:off x="7632000" y="3268440"/>
            <a:ext cx="462600" cy="331560"/>
          </a:xfrm>
          <a:prstGeom prst="rect">
            <a:avLst/>
          </a:prstGeom>
          <a:ln>
            <a:noFill/>
          </a:ln>
        </p:spPr>
      </p:pic>
      <p:sp>
        <p:nvSpPr>
          <p:cNvPr id="219" name="CustomShape 9"/>
          <p:cNvSpPr/>
          <p:nvPr/>
        </p:nvSpPr>
        <p:spPr>
          <a:xfrm>
            <a:off x="648000" y="4392000"/>
            <a:ext cx="1440000" cy="720000"/>
          </a:xfrm>
          <a:prstGeom prst="rect">
            <a:avLst/>
          </a:prstGeom>
          <a:solidFill>
            <a:srgbClr val="004586"/>
          </a:solidFill>
          <a:ln>
            <a:solidFill>
              <a:srgbClr val="00458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de-DE" sz="1800" b="0" strike="noStrike" spc="-1">
                <a:latin typeface="Arial"/>
              </a:rPr>
              <a:t>Schwerpunkt</a:t>
            </a:r>
          </a:p>
          <a:p>
            <a:pPr algn="ctr"/>
            <a:r>
              <a:rPr lang="de-DE" sz="1800" b="0" strike="noStrike" spc="-1">
                <a:latin typeface="Arial"/>
              </a:rPr>
              <a:t>ausbildung</a:t>
            </a:r>
          </a:p>
        </p:txBody>
      </p:sp>
      <p:sp>
        <p:nvSpPr>
          <p:cNvPr id="220" name="CustomShape 10"/>
          <p:cNvSpPr/>
          <p:nvPr/>
        </p:nvSpPr>
        <p:spPr>
          <a:xfrm>
            <a:off x="3744000" y="3744000"/>
            <a:ext cx="1440000" cy="720000"/>
          </a:xfrm>
          <a:prstGeom prst="rect">
            <a:avLst/>
          </a:prstGeom>
          <a:solidFill>
            <a:srgbClr val="FF420E"/>
          </a:solidFill>
          <a:ln>
            <a:solidFill>
              <a:srgbClr val="FF420E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de-DE" sz="1800" b="0" strike="noStrike" spc="-1">
                <a:latin typeface="Arial"/>
              </a:rPr>
              <a:t>1. juristische </a:t>
            </a:r>
          </a:p>
          <a:p>
            <a:pPr algn="ctr"/>
            <a:r>
              <a:rPr lang="de-DE" sz="1800" b="0" strike="noStrike" spc="-1">
                <a:latin typeface="Arial"/>
              </a:rPr>
              <a:t>Prüfung</a:t>
            </a:r>
          </a:p>
        </p:txBody>
      </p:sp>
      <p:sp>
        <p:nvSpPr>
          <p:cNvPr id="221" name="CustomShape 11"/>
          <p:cNvSpPr/>
          <p:nvPr/>
        </p:nvSpPr>
        <p:spPr>
          <a:xfrm>
            <a:off x="5256000" y="4464000"/>
            <a:ext cx="1440000" cy="720000"/>
          </a:xfrm>
          <a:prstGeom prst="rect">
            <a:avLst/>
          </a:prstGeom>
          <a:solidFill>
            <a:srgbClr val="004586"/>
          </a:solidFill>
          <a:ln>
            <a:solidFill>
              <a:srgbClr val="00458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de-DE" sz="1800" b="0" strike="noStrike" spc="-1">
                <a:latin typeface="Arial"/>
              </a:rPr>
              <a:t>Schwerpunkt</a:t>
            </a:r>
          </a:p>
          <a:p>
            <a:pPr algn="ctr"/>
            <a:r>
              <a:rPr lang="de-DE" sz="1800" b="0" strike="noStrike" spc="-1">
                <a:latin typeface="Arial"/>
              </a:rPr>
              <a:t>ausbildung</a:t>
            </a:r>
          </a:p>
        </p:txBody>
      </p:sp>
      <p:sp>
        <p:nvSpPr>
          <p:cNvPr id="222" name="CustomShape 12"/>
          <p:cNvSpPr/>
          <p:nvPr/>
        </p:nvSpPr>
        <p:spPr>
          <a:xfrm>
            <a:off x="2160000" y="5184000"/>
            <a:ext cx="1440000" cy="720000"/>
          </a:xfrm>
          <a:prstGeom prst="rect">
            <a:avLst/>
          </a:prstGeom>
          <a:solidFill>
            <a:srgbClr val="FF420E"/>
          </a:solidFill>
          <a:ln>
            <a:solidFill>
              <a:srgbClr val="FF420E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/>
            <a:r>
              <a:rPr lang="de-DE" sz="1800" b="0" strike="noStrike" spc="-1">
                <a:latin typeface="Arial"/>
              </a:rPr>
              <a:t>1. juristische </a:t>
            </a:r>
          </a:p>
          <a:p>
            <a:pPr algn="ctr"/>
            <a:r>
              <a:rPr lang="de-DE" sz="1800" b="0" strike="noStrike" spc="-1">
                <a:latin typeface="Arial"/>
              </a:rPr>
              <a:t>Prüfung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OsnaRep</a:t>
            </a:r>
          </a:p>
        </p:txBody>
      </p:sp>
      <p:sp>
        <p:nvSpPr>
          <p:cNvPr id="2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u="sng" strike="noStrike" spc="-1">
                <a:solidFill>
                  <a:srgbClr val="0000FF"/>
                </a:solidFill>
                <a:uFillTx/>
                <a:latin typeface="Calibri"/>
                <a:hlinkClick r:id="rId2"/>
              </a:rPr>
              <a:t>http://www.osnarep.uni-osnabrueck.de/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Repetitorium der eigenen Universität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Inklusive Intensivklausurenkurs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Kostenlos!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Picture 3"/>
          <p:cNvPicPr/>
          <p:nvPr/>
        </p:nvPicPr>
        <p:blipFill>
          <a:blip r:embed="rId2"/>
          <a:srcRect l="14368" t="11417" r="16732" b="3539"/>
          <a:stretch/>
        </p:blipFill>
        <p:spPr>
          <a:xfrm>
            <a:off x="432000" y="-19440"/>
            <a:ext cx="8424000" cy="6877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457200" y="163080"/>
            <a:ext cx="8229240" cy="1366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Schwerpunkte</a:t>
            </a:r>
            <a:r>
              <a:t/>
            </a:r>
            <a:br/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an der Universität Osnabrück</a:t>
            </a:r>
          </a:p>
        </p:txBody>
      </p:sp>
      <p:graphicFrame>
        <p:nvGraphicFramePr>
          <p:cNvPr id="224" name="Table 2"/>
          <p:cNvGraphicFramePr/>
          <p:nvPr/>
        </p:nvGraphicFramePr>
        <p:xfrm>
          <a:off x="0" y="1857600"/>
          <a:ext cx="9143640" cy="1859280"/>
        </p:xfrm>
        <a:graphic>
          <a:graphicData uri="http://schemas.openxmlformats.org/drawingml/2006/table">
            <a:tbl>
              <a:tblPr/>
              <a:tblGrid>
                <a:gridCol w="2284920"/>
                <a:gridCol w="2284920"/>
                <a:gridCol w="2284920"/>
                <a:gridCol w="2288880"/>
              </a:tblGrid>
              <a:tr h="0"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1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2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3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4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337320"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Europ. u. Intern. PrivatR u. seine Grundlagen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Dt. u. Europ. Unternehmens- u. KapitalmarktR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Dt. und Europ. R d. Wettbewerbs u. d. geistigen Eigentums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Europ. Öff.R u. Seine Grundlagen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5" name="Table 3"/>
          <p:cNvGraphicFramePr/>
          <p:nvPr/>
        </p:nvGraphicFramePr>
        <p:xfrm>
          <a:off x="0" y="3929760"/>
          <a:ext cx="9128880" cy="1862400"/>
        </p:xfrm>
        <a:graphic>
          <a:graphicData uri="http://schemas.openxmlformats.org/drawingml/2006/table">
            <a:tbl>
              <a:tblPr/>
              <a:tblGrid>
                <a:gridCol w="2320920"/>
                <a:gridCol w="2320920"/>
                <a:gridCol w="2320920"/>
                <a:gridCol w="2166120"/>
              </a:tblGrid>
              <a:tr h="429840"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5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6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7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Schwerpunkt 8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1373400"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Dt. u. Europ. R der öffentlichen Güter u. Dienst</a:t>
                      </a:r>
                    </a:p>
                    <a:p>
                      <a:r>
                        <a:rPr lang="de-DE" sz="2200" b="0" strike="noStrike" spc="-1">
                          <a:latin typeface="Arial"/>
                        </a:rPr>
                        <a:t>leitstungen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Dt. u. Europ. SteuerR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Dt. u. Europ. WirtschaftsstrafR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200" b="0" strike="noStrike" spc="-1">
                          <a:latin typeface="Arial"/>
                        </a:rPr>
                        <a:t>Rechtspflege, Rechtsberatung u. Rechts</a:t>
                      </a:r>
                    </a:p>
                    <a:p>
                      <a:r>
                        <a:rPr lang="de-DE" sz="2200" b="0" strike="noStrike" spc="-1">
                          <a:latin typeface="Arial"/>
                        </a:rPr>
                        <a:t>gestaltung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26" name="TextShape 4"/>
          <p:cNvSpPr txBox="1"/>
          <p:nvPr/>
        </p:nvSpPr>
        <p:spPr>
          <a:xfrm>
            <a:off x="0" y="6120000"/>
            <a:ext cx="8784000" cy="85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de-DE" sz="1800" b="0" strike="noStrike" spc="-1">
                <a:latin typeface="Arial"/>
              </a:rPr>
              <a:t>Mehr Infos: </a:t>
            </a:r>
            <a:r>
              <a:t/>
            </a:r>
            <a:br/>
            <a:r>
              <a:rPr lang="de-DE" sz="1200" b="0" strike="noStrike" spc="-1">
                <a:latin typeface="Arial"/>
              </a:rPr>
              <a:t>https://www.jura.uni-osnabrueck.de/fileadmin/public/media/PA_Jura_DOCS/Downloads/SPProgramm_Stand_Juni_2016.pdf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Schwerpunkt</a:t>
            </a:r>
          </a:p>
        </p:txBody>
      </p:sp>
      <p:grpSp>
        <p:nvGrpSpPr>
          <p:cNvPr id="228" name="Group 2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229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30" name="CustomShape 3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4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5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233" name="Picture 2"/>
          <p:cNvPicPr/>
          <p:nvPr/>
        </p:nvPicPr>
        <p:blipFill>
          <a:blip r:embed="rId3"/>
          <a:stretch/>
        </p:blipFill>
        <p:spPr>
          <a:xfrm>
            <a:off x="503280" y="1845000"/>
            <a:ext cx="8224920" cy="3285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651960" y="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Individuelle Studienpläne</a:t>
            </a:r>
          </a:p>
        </p:txBody>
      </p:sp>
      <p:grpSp>
        <p:nvGrpSpPr>
          <p:cNvPr id="235" name="Group 2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236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37" name="CustomShape 3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4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5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40" name="TextShape 6"/>
          <p:cNvSpPr txBox="1"/>
          <p:nvPr/>
        </p:nvSpPr>
        <p:spPr>
          <a:xfrm>
            <a:off x="432000" y="122400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algn="ctr">
              <a:spcBef>
                <a:spcPts val="1417"/>
              </a:spcBef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Freischuss (Abschichten)</a:t>
            </a:r>
          </a:p>
          <a:p>
            <a:pPr algn="ctr">
              <a:spcBef>
                <a:spcPts val="1417"/>
              </a:spcBef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Auslandsaufenthalt/ERASMUS</a:t>
            </a:r>
          </a:p>
          <a:p>
            <a:pPr algn="ctr">
              <a:spcBef>
                <a:spcPts val="1417"/>
              </a:spcBef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Moot Court</a:t>
            </a:r>
          </a:p>
          <a:p>
            <a:pPr algn="ctr">
              <a:spcBef>
                <a:spcPts val="1417"/>
              </a:spcBef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FFA</a:t>
            </a:r>
          </a:p>
          <a:p>
            <a:pPr algn="ctr">
              <a:spcBef>
                <a:spcPts val="1417"/>
              </a:spcBef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Stipendium</a:t>
            </a:r>
          </a:p>
          <a:p>
            <a:pPr algn="ctr">
              <a:spcBef>
                <a:spcPts val="1417"/>
              </a:spcBef>
            </a:pPr>
            <a:r>
              <a:rPr lang="de-DE" sz="2800" b="0" strike="noStrike" spc="-1">
                <a:solidFill>
                  <a:srgbClr val="000000"/>
                </a:solidFill>
                <a:latin typeface="Calibri"/>
              </a:rPr>
              <a:t>Gremienarbeit</a:t>
            </a:r>
          </a:p>
          <a:p>
            <a:pPr algn="ctr">
              <a:spcBef>
                <a:spcPts val="1417"/>
              </a:spcBef>
            </a:pPr>
            <a:r>
              <a:rPr lang="de-DE" sz="2400" b="0" strike="noStrike" spc="-1">
                <a:solidFill>
                  <a:srgbClr val="000000"/>
                </a:solidFill>
                <a:latin typeface="Calibri"/>
              </a:rPr>
              <a:t>z.B. AStA, StuRa, FSR, Senat, ZSK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83568" y="2706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spc="-1" dirty="0" smtClean="0">
                <a:solidFill>
                  <a:srgbClr val="000000"/>
                </a:solidFill>
                <a:latin typeface="Calibri"/>
              </a:rPr>
              <a:t>Eigener Erfahrungsbericht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de-DE" sz="6600" b="1" strike="noStrike" spc="-1" dirty="0" smtClean="0">
                <a:solidFill>
                  <a:srgbClr val="000000"/>
                </a:solidFill>
                <a:latin typeface="Calibri"/>
              </a:rPr>
              <a:t>!</a:t>
            </a:r>
            <a:endParaRPr lang="de-DE" sz="6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Infos, Links und Literatur</a:t>
            </a:r>
          </a:p>
        </p:txBody>
      </p:sp>
      <p:sp>
        <p:nvSpPr>
          <p:cNvPr id="242" name="TextShape 2"/>
          <p:cNvSpPr txBox="1"/>
          <p:nvPr/>
        </p:nvSpPr>
        <p:spPr>
          <a:xfrm>
            <a:off x="457200" y="1600200"/>
            <a:ext cx="822924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Fachstudienberatung: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3200" spc="-1" dirty="0" smtClean="0">
                <a:solidFill>
                  <a:srgbClr val="0070C0"/>
                </a:solidFill>
                <a:latin typeface="Calibri"/>
              </a:rPr>
              <a:t>Oliver </a:t>
            </a:r>
            <a:r>
              <a:rPr lang="de-DE" sz="3200" spc="-1" dirty="0" err="1" smtClean="0">
                <a:solidFill>
                  <a:srgbClr val="0070C0"/>
                </a:solidFill>
                <a:latin typeface="Calibri"/>
              </a:rPr>
              <a:t>Klepek</a:t>
            </a:r>
            <a:r>
              <a:rPr lang="de-DE" sz="3200" b="0" strike="noStrike" spc="-1" dirty="0" smtClean="0">
                <a:solidFill>
                  <a:srgbClr val="0070C0"/>
                </a:solidFill>
                <a:latin typeface="Calibri"/>
              </a:rPr>
              <a:t> </a:t>
            </a:r>
            <a:r>
              <a:rPr lang="de-DE" sz="3200" b="0" strike="noStrike" spc="-1" dirty="0">
                <a:solidFill>
                  <a:srgbClr val="0070C0"/>
                </a:solidFill>
                <a:latin typeface="Calibri"/>
              </a:rPr>
              <a:t>(22/129) 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Prüfungsamt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3200" b="0" strike="noStrike" spc="-1" dirty="0">
                <a:solidFill>
                  <a:srgbClr val="0070C0"/>
                </a:solidFill>
                <a:latin typeface="Calibri"/>
              </a:rPr>
              <a:t>(22/129 ; 22/130)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Download Infobroschüre: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3200" b="0" strike="noStrike" spc="-1" dirty="0">
                <a:solidFill>
                  <a:srgbClr val="0070C0"/>
                </a:solidFill>
                <a:latin typeface="Calibri"/>
              </a:rPr>
              <a:t>www.jura.uni-osnabrueck.de/html/144.htm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Infos, Links und Literatur</a:t>
            </a:r>
          </a:p>
        </p:txBody>
      </p:sp>
      <p:sp>
        <p:nvSpPr>
          <p:cNvPr id="244" name="TextShape 2"/>
          <p:cNvSpPr txBox="1"/>
          <p:nvPr/>
        </p:nvSpPr>
        <p:spPr>
          <a:xfrm>
            <a:off x="437999" y="1600200"/>
            <a:ext cx="8229240" cy="4924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Fachschaft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fsjura@uos.de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3200" spc="-1" dirty="0">
                <a:solidFill>
                  <a:srgbClr val="000000"/>
                </a:solidFill>
                <a:latin typeface="Calibri"/>
              </a:rPr>
              <a:t>www.fachschaft-jura.uni-osnabrueck.de</a:t>
            </a:r>
            <a:endParaRPr lang="de-DE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 smtClean="0">
                <a:solidFill>
                  <a:srgbClr val="000000"/>
                </a:solidFill>
                <a:latin typeface="Calibri"/>
              </a:rPr>
              <a:t>Barbara </a:t>
            </a: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Lange: 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	„Jurastudium erfolgreich – Planung, Lernstrategie, Zeitmanagement“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85800" y="2706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Fragerunde</a:t>
            </a:r>
            <a:r>
              <a:t/>
            </a:r>
            <a:br/>
            <a:r>
              <a:t/>
            </a:r>
            <a:br/>
            <a:r>
              <a:rPr lang="de-DE" sz="6600" b="1" strike="noStrike" spc="-1">
                <a:solidFill>
                  <a:srgbClr val="000000"/>
                </a:solidFill>
                <a:latin typeface="Calibri"/>
              </a:rPr>
              <a:t>?!</a:t>
            </a:r>
            <a:endParaRPr lang="de-DE" sz="66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817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2500"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Was die Veranstaltung leisten kann…</a:t>
            </a: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Aufforderung zur Auseinandersetzung mit den gesetzlichen Grundlagen des Studiums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Erklärung der selbstständigen Planung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Anregung für weitere Möglichkeiten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Ratschläge und Tipps geben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04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05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6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Anhang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ZwPrO/Kurssystem</a:t>
            </a:r>
          </a:p>
        </p:txBody>
      </p:sp>
      <p:sp>
        <p:nvSpPr>
          <p:cNvPr id="24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49" name="Picture 2"/>
          <p:cNvPicPr/>
          <p:nvPr/>
        </p:nvPicPr>
        <p:blipFill>
          <a:blip r:embed="rId2"/>
          <a:stretch/>
        </p:blipFill>
        <p:spPr>
          <a:xfrm>
            <a:off x="611640" y="1268640"/>
            <a:ext cx="8063640" cy="5325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 txBox="1"/>
          <p:nvPr/>
        </p:nvSpPr>
        <p:spPr>
          <a:xfrm>
            <a:off x="1835280" y="911160"/>
            <a:ext cx="4969080" cy="503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2000" b="0" strike="noStrike" spc="-1">
                <a:solidFill>
                  <a:srgbClr val="000000"/>
                </a:solidFill>
                <a:latin typeface="Calibri"/>
              </a:rPr>
              <a:t>ZwPrO/Kurssystem</a:t>
            </a:r>
          </a:p>
        </p:txBody>
      </p:sp>
      <p:sp>
        <p:nvSpPr>
          <p:cNvPr id="251" name="TextShape 2"/>
          <p:cNvSpPr txBox="1"/>
          <p:nvPr/>
        </p:nvSpPr>
        <p:spPr>
          <a:xfrm>
            <a:off x="1403640" y="37170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  <p:sp>
        <p:nvSpPr>
          <p:cNvPr id="252" name="CustomShape 3"/>
          <p:cNvSpPr/>
          <p:nvPr/>
        </p:nvSpPr>
        <p:spPr>
          <a:xfrm>
            <a:off x="971640" y="6309360"/>
            <a:ext cx="70920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1" strike="noStrike" spc="-1">
                <a:solidFill>
                  <a:srgbClr val="000000"/>
                </a:solidFill>
                <a:latin typeface="Calibri"/>
              </a:rPr>
              <a:t>+ 3 Praktika </a:t>
            </a:r>
            <a:r>
              <a:rPr lang="de-DE" sz="1800" b="0" strike="noStrike" spc="-1">
                <a:solidFill>
                  <a:srgbClr val="000000"/>
                </a:solidFill>
                <a:latin typeface="Calibri"/>
              </a:rPr>
              <a:t>à 4 Wochen,(§ 4 Abs.1 Nr.2 NJAG;§ 14 NJAVO)</a:t>
            </a:r>
            <a:endParaRPr lang="de-DE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1800" b="0" strike="noStrike" spc="-1">
              <a:latin typeface="Arial"/>
            </a:endParaRPr>
          </a:p>
        </p:txBody>
      </p:sp>
      <p:pic>
        <p:nvPicPr>
          <p:cNvPr id="253" name="Picture 2"/>
          <p:cNvPicPr/>
          <p:nvPr/>
        </p:nvPicPr>
        <p:blipFill>
          <a:blip r:embed="rId2"/>
          <a:stretch/>
        </p:blipFill>
        <p:spPr>
          <a:xfrm>
            <a:off x="467640" y="1412640"/>
            <a:ext cx="8208720" cy="4833360"/>
          </a:xfrm>
          <a:prstGeom prst="rect">
            <a:avLst/>
          </a:prstGeom>
          <a:ln w="9360">
            <a:noFill/>
          </a:ln>
        </p:spPr>
      </p:pic>
      <p:sp>
        <p:nvSpPr>
          <p:cNvPr id="254" name="CustomShape 4"/>
          <p:cNvSpPr/>
          <p:nvPr/>
        </p:nvSpPr>
        <p:spPr>
          <a:xfrm>
            <a:off x="467640" y="116640"/>
            <a:ext cx="8496720" cy="4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500" b="1" strike="noStrike" spc="-1">
                <a:solidFill>
                  <a:srgbClr val="000000"/>
                </a:solidFill>
                <a:latin typeface="Calibri"/>
              </a:rPr>
              <a:t>Zugangsvoraussetzungen für das Erste Staatsexamen (Regelfall)</a:t>
            </a:r>
            <a:endParaRPr lang="de-DE" sz="25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…und was nicht</a:t>
            </a:r>
          </a:p>
        </p:txBody>
      </p:sp>
      <p:sp>
        <p:nvSpPr>
          <p:cNvPr id="11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Keine individuelle Planung vorgeben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Keine umfassenden Details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Keine abschließenden Beratungen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11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12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3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4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5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Grundlagen der Juristenausbildung</a:t>
            </a:r>
          </a:p>
        </p:txBody>
      </p:sp>
      <p:sp>
        <p:nvSpPr>
          <p:cNvPr id="117" name="TextShape 2"/>
          <p:cNvSpPr txBox="1"/>
          <p:nvPr/>
        </p:nvSpPr>
        <p:spPr>
          <a:xfrm>
            <a:off x="467640" y="1700640"/>
            <a:ext cx="8424840" cy="406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NJAG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3200" b="0" strike="noStrike" spc="-1" dirty="0">
                <a:solidFill>
                  <a:srgbClr val="0070C0"/>
                </a:solidFill>
                <a:latin typeface="Calibri"/>
              </a:rPr>
              <a:t>(Niedersächsisches Juristenausbildungsgesetz)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NJAVO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r>
              <a:rPr lang="de-DE" sz="3200" b="0" strike="noStrike" spc="-1" dirty="0">
                <a:solidFill>
                  <a:srgbClr val="000000"/>
                </a:solidFill>
                <a:latin typeface="Calibri"/>
              </a:rPr>
              <a:t>	</a:t>
            </a:r>
            <a:r>
              <a:rPr lang="de-DE" sz="3200" b="0" strike="noStrike" spc="-1" dirty="0">
                <a:solidFill>
                  <a:srgbClr val="0070C0"/>
                </a:solidFill>
                <a:latin typeface="Calibri"/>
              </a:rPr>
              <a:t>(Niedersächsische Juristenausbildungsverordnung)</a:t>
            </a:r>
            <a:endParaRPr lang="de-DE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261"/>
              </a:spcBef>
              <a:buClr>
                <a:srgbClr val="0070C0"/>
              </a:buClr>
              <a:buFont typeface="Symbol"/>
              <a:buChar char="Þ"/>
            </a:pPr>
            <a:r>
              <a:rPr lang="de-DE" sz="1300" u="sng" spc="-1" dirty="0">
                <a:solidFill>
                  <a:srgbClr val="0070C0"/>
                </a:solidFill>
                <a:latin typeface="Calibri"/>
              </a:rPr>
              <a:t>https://</a:t>
            </a:r>
            <a:r>
              <a:rPr lang="de-DE" sz="1300" u="sng" spc="-1" dirty="0" smtClean="0">
                <a:solidFill>
                  <a:srgbClr val="0070C0"/>
                </a:solidFill>
                <a:latin typeface="Calibri"/>
              </a:rPr>
              <a:t>www.uni-osnabrueck.de/studium/im_studium/zugangs_zulassungs_und_pruefungsordnungen/juristisches_staatsexamen.html</a:t>
            </a:r>
            <a:r>
              <a:rPr lang="de-DE" sz="1300" b="0" strike="noStrike" spc="-1" dirty="0" smtClean="0">
                <a:solidFill>
                  <a:srgbClr val="0070C0"/>
                </a:solidFill>
                <a:latin typeface="Calibri"/>
              </a:rPr>
              <a:t>(Rechtsgrundlagen</a:t>
            </a:r>
            <a:r>
              <a:rPr lang="de-DE" sz="1300" b="0" strike="noStrike" spc="-1" dirty="0">
                <a:solidFill>
                  <a:srgbClr val="0070C0"/>
                </a:solidFill>
                <a:latin typeface="Calibri"/>
              </a:rPr>
              <a:t>)</a:t>
            </a:r>
            <a:endParaRPr lang="de-DE" sz="1300" b="0" strike="noStrike" spc="-1" dirty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</a:pPr>
            <a:endParaRPr lang="de-DE" sz="13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18" name="Group 3"/>
          <p:cNvGrpSpPr/>
          <p:nvPr/>
        </p:nvGrpSpPr>
        <p:grpSpPr>
          <a:xfrm>
            <a:off x="5796136" y="5761440"/>
            <a:ext cx="3525344" cy="7859520"/>
            <a:chOff x="5076000" y="5301360"/>
            <a:chExt cx="4245480" cy="8319600"/>
          </a:xfrm>
        </p:grpSpPr>
        <p:pic>
          <p:nvPicPr>
            <p:cNvPr id="119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0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Grundlagen der Juristenausbildung</a:t>
            </a:r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Schwerpunktbereichsordnung </a:t>
            </a:r>
            <a:r>
              <a:rPr lang="de-DE" sz="3200" b="0" strike="noStrike" spc="-1">
                <a:solidFill>
                  <a:srgbClr val="0070C0"/>
                </a:solidFill>
                <a:latin typeface="Calibri"/>
              </a:rPr>
              <a:t>(SPBO)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Zwischenprüfungsordnung </a:t>
            </a:r>
            <a:r>
              <a:rPr lang="de-DE" sz="3200" b="0" strike="noStrike" spc="-1">
                <a:solidFill>
                  <a:srgbClr val="0070C0"/>
                </a:solidFill>
                <a:latin typeface="Calibri"/>
              </a:rPr>
              <a:t>(ZwPrO)</a:t>
            </a: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de-DE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Calibri"/>
              </a:rPr>
              <a:t>Sonstige Prüfungsordnungen</a:t>
            </a:r>
          </a:p>
        </p:txBody>
      </p:sp>
      <p:grpSp>
        <p:nvGrpSpPr>
          <p:cNvPr id="125" name="Group 3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26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7" name="CustomShape 4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5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6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" y="0"/>
            <a:ext cx="9133669" cy="68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32000" y="2457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Studienbeginn und jetzt</a:t>
            </a:r>
            <a:r>
              <a:t/>
            </a:r>
            <a:br/>
            <a:r>
              <a:rPr lang="de-DE" sz="9600" b="1" strike="noStrike" spc="-1">
                <a:solidFill>
                  <a:srgbClr val="000000"/>
                </a:solidFill>
                <a:latin typeface="Calibri"/>
              </a:rPr>
              <a:t>?</a:t>
            </a:r>
            <a:endParaRPr lang="de-DE" sz="9600" b="0" strike="noStrike" spc="-1">
              <a:solidFill>
                <a:srgbClr val="000000"/>
              </a:solidFill>
              <a:latin typeface="Calibri"/>
            </a:endParaRPr>
          </a:p>
        </p:txBody>
      </p:sp>
      <p:grpSp>
        <p:nvGrpSpPr>
          <p:cNvPr id="132" name="Group 2"/>
          <p:cNvGrpSpPr/>
          <p:nvPr/>
        </p:nvGrpSpPr>
        <p:grpSpPr>
          <a:xfrm>
            <a:off x="5076000" y="5301360"/>
            <a:ext cx="4245480" cy="8319600"/>
            <a:chOff x="5076000" y="5301360"/>
            <a:chExt cx="4245480" cy="8319600"/>
          </a:xfrm>
        </p:grpSpPr>
        <p:pic>
          <p:nvPicPr>
            <p:cNvPr id="133" name="Bild 6"/>
            <p:cNvPicPr/>
            <p:nvPr/>
          </p:nvPicPr>
          <p:blipFill>
            <a:blip r:embed="rId2"/>
            <a:srcRect t="8961" b="40688"/>
            <a:stretch/>
          </p:blipFill>
          <p:spPr>
            <a:xfrm>
              <a:off x="5076000" y="5301360"/>
              <a:ext cx="3904200" cy="13917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4" name="CustomShape 3"/>
            <p:cNvSpPr/>
            <p:nvPr/>
          </p:nvSpPr>
          <p:spPr>
            <a:xfrm>
              <a:off x="9209880" y="547632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A5A5A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4"/>
            <p:cNvSpPr/>
            <p:nvPr/>
          </p:nvSpPr>
          <p:spPr>
            <a:xfrm>
              <a:off x="9321120" y="8642880"/>
              <a:ext cx="360" cy="497808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5"/>
            <p:cNvSpPr/>
            <p:nvPr/>
          </p:nvSpPr>
          <p:spPr>
            <a:xfrm>
              <a:off x="9074520" y="5476320"/>
              <a:ext cx="360" cy="180576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rgbClr val="00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Calibri"/>
              </a:rPr>
              <a:t>Aufbau des Studiums</a:t>
            </a:r>
          </a:p>
        </p:txBody>
      </p:sp>
      <p:pic>
        <p:nvPicPr>
          <p:cNvPr id="138" name="Picture 2"/>
          <p:cNvPicPr/>
          <p:nvPr/>
        </p:nvPicPr>
        <p:blipFill>
          <a:blip r:embed="rId2"/>
          <a:stretch/>
        </p:blipFill>
        <p:spPr>
          <a:xfrm>
            <a:off x="648000" y="1290240"/>
            <a:ext cx="8136000" cy="54288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718</Words>
  <Application>Microsoft Office PowerPoint</Application>
  <PresentationFormat>Bildschirmpräsentation (4:3)</PresentationFormat>
  <Paragraphs>237</Paragraphs>
  <Slides>32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32</vt:i4>
      </vt:variant>
    </vt:vector>
  </HeadingPairs>
  <TitlesOfParts>
    <vt:vector size="34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Studienplanung</dc:title>
  <dc:creator>Ralf</dc:creator>
  <cp:lastModifiedBy>Windows-Benutzer</cp:lastModifiedBy>
  <cp:revision>70</cp:revision>
  <dcterms:created xsi:type="dcterms:W3CDTF">2012-07-04T20:21:22Z</dcterms:created>
  <dcterms:modified xsi:type="dcterms:W3CDTF">2018-06-19T20:09:17Z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25</vt:i4>
  </property>
</Properties>
</file>